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7"/>
  </p:notesMasterIdLst>
  <p:sldIdLst>
    <p:sldId id="260" r:id="rId3"/>
    <p:sldId id="2142533677" r:id="rId4"/>
    <p:sldId id="782" r:id="rId5"/>
    <p:sldId id="2142533499" r:id="rId6"/>
    <p:sldId id="2142533813" r:id="rId7"/>
    <p:sldId id="2142533678" r:id="rId8"/>
    <p:sldId id="2142533691" r:id="rId9"/>
    <p:sldId id="2142533814" r:id="rId10"/>
    <p:sldId id="2142533815" r:id="rId11"/>
    <p:sldId id="2142533822" r:id="rId12"/>
    <p:sldId id="2142533692" r:id="rId13"/>
    <p:sldId id="2142533699" r:id="rId14"/>
    <p:sldId id="2142533551" r:id="rId15"/>
    <p:sldId id="2142533554" r:id="rId16"/>
    <p:sldId id="2142533553" r:id="rId17"/>
    <p:sldId id="2142533686" r:id="rId18"/>
    <p:sldId id="2142533812" r:id="rId19"/>
    <p:sldId id="2142533816" r:id="rId20"/>
    <p:sldId id="2142533817" r:id="rId21"/>
    <p:sldId id="2142533818" r:id="rId22"/>
    <p:sldId id="2142533820" r:id="rId23"/>
    <p:sldId id="2142533821" r:id="rId24"/>
    <p:sldId id="2142533786" r:id="rId25"/>
    <p:sldId id="2142533788" r:id="rId26"/>
    <p:sldId id="2142533705" r:id="rId27"/>
    <p:sldId id="2142533827" r:id="rId28"/>
    <p:sldId id="2142533829" r:id="rId29"/>
    <p:sldId id="2142533828" r:id="rId30"/>
    <p:sldId id="2142533685" r:id="rId31"/>
    <p:sldId id="2142533695" r:id="rId32"/>
    <p:sldId id="2142533688" r:id="rId33"/>
    <p:sldId id="2142533706" r:id="rId34"/>
    <p:sldId id="2142533785" r:id="rId35"/>
    <p:sldId id="2142533787" r:id="rId3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914A"/>
    <a:srgbClr val="5FBD73"/>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41253" autoAdjust="0"/>
  </p:normalViewPr>
  <p:slideViewPr>
    <p:cSldViewPr snapToGrid="0">
      <p:cViewPr varScale="1">
        <p:scale>
          <a:sx n="113" d="100"/>
          <a:sy n="113" d="100"/>
        </p:scale>
        <p:origin x="4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7EA187-0E05-42BB-B872-017258DCEAF2}" type="datetimeFigureOut">
              <a:rPr lang="zh-TW" altLang="en-US" smtClean="0"/>
              <a:t>2024/5/6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3BD5CA-6D96-4380-B87F-7DF618C14C9C}" type="slidenum">
              <a:rPr lang="zh-TW" altLang="en-US" smtClean="0"/>
              <a:t>‹#›</a:t>
            </a:fld>
            <a:endParaRPr lang="zh-TW" altLang="en-US"/>
          </a:p>
        </p:txBody>
      </p:sp>
    </p:spTree>
    <p:extLst>
      <p:ext uri="{BB962C8B-B14F-4D97-AF65-F5344CB8AC3E}">
        <p14:creationId xmlns:p14="http://schemas.microsoft.com/office/powerpoint/2010/main" val="3178851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idx="12"/>
          </p:nvPr>
        </p:nvSpPr>
        <p:spPr/>
        <p:txBody>
          <a:bodyPr/>
          <a:lstStyle/>
          <a:p>
            <a:pPr marL="0" marR="0" lvl="0" indent="0" algn="r" defTabSz="1827213" rtl="0" eaLnBrk="1" fontAlgn="base" latinLnBrk="0" hangingPunct="1">
              <a:lnSpc>
                <a:spcPct val="100000"/>
              </a:lnSpc>
              <a:spcBef>
                <a:spcPct val="0"/>
              </a:spcBef>
              <a:spcAft>
                <a:spcPct val="0"/>
              </a:spcAft>
              <a:buClrTx/>
              <a:buSzPts val="1200"/>
              <a:buFont typeface="Calibri"/>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Calibri"/>
                <a:sym typeface="Calibri"/>
              </a:rPr>
              <a:pPr marL="0" marR="0" lvl="0" indent="0" algn="r" defTabSz="1827213" rtl="0" eaLnBrk="1" fontAlgn="base" latinLnBrk="0" hangingPunct="1">
                <a:lnSpc>
                  <a:spcPct val="100000"/>
                </a:lnSpc>
                <a:spcBef>
                  <a:spcPct val="0"/>
                </a:spcBef>
                <a:spcAft>
                  <a:spcPct val="0"/>
                </a:spcAft>
                <a:buClrTx/>
                <a:buSzPts val="1200"/>
                <a:buFont typeface="Calibri"/>
                <a:buNone/>
                <a:tabLst/>
                <a:defRPr/>
              </a:pPr>
              <a:t>2</a:t>
            </a:fld>
            <a:endPar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739945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501498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545551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a:solidFill>
                  <a:schemeClr val="tx1"/>
                </a:solidFill>
                <a:effectLst/>
                <a:latin typeface="+mn-lt"/>
                <a:ea typeface="+mn-ea"/>
                <a:cs typeface="+mn-cs"/>
              </a:rPr>
              <a:t>Data Exploration and Understanding:</a:t>
            </a:r>
            <a:r>
              <a:rPr lang="en-US" altLang="zh-TW" sz="1200" b="0" i="0" kern="1200" dirty="0">
                <a:solidFill>
                  <a:schemeClr val="tx1"/>
                </a:solidFill>
                <a:effectLst/>
                <a:latin typeface="+mn-lt"/>
                <a:ea typeface="+mn-ea"/>
                <a:cs typeface="+mn-cs"/>
              </a:rPr>
              <a:t> Explore and understand the dataset, including the types of features and their distributions. Understanding the shape of the data is key.</a:t>
            </a:r>
          </a:p>
          <a:p>
            <a:r>
              <a:rPr lang="en-US" altLang="zh-TW" sz="1200" b="1" i="0" kern="1200" dirty="0">
                <a:solidFill>
                  <a:schemeClr val="tx1"/>
                </a:solidFill>
                <a:effectLst/>
                <a:latin typeface="+mn-lt"/>
                <a:ea typeface="+mn-ea"/>
                <a:cs typeface="+mn-cs"/>
              </a:rPr>
              <a:t>Handling Missing Data:</a:t>
            </a:r>
            <a:r>
              <a:rPr lang="en-US" altLang="zh-TW" sz="1200" b="0" i="0" kern="1200" dirty="0">
                <a:solidFill>
                  <a:schemeClr val="tx1"/>
                </a:solidFill>
                <a:effectLst/>
                <a:latin typeface="+mn-lt"/>
                <a:ea typeface="+mn-ea"/>
                <a:cs typeface="+mn-cs"/>
              </a:rPr>
              <a:t> Address missing values through imputation or removal of instances or features with missing data. There are many algorithmic approaches to handling missing data.</a:t>
            </a:r>
          </a:p>
          <a:p>
            <a:r>
              <a:rPr lang="en-US" altLang="zh-TW" sz="1200" b="1" i="0" kern="1200" dirty="0">
                <a:solidFill>
                  <a:schemeClr val="tx1"/>
                </a:solidFill>
                <a:effectLst/>
                <a:latin typeface="+mn-lt"/>
                <a:ea typeface="+mn-ea"/>
                <a:cs typeface="+mn-cs"/>
              </a:rPr>
              <a:t>Variable Encoding:</a:t>
            </a:r>
            <a:r>
              <a:rPr lang="en-US" altLang="zh-TW" sz="1200" b="0" i="0" kern="1200" dirty="0">
                <a:solidFill>
                  <a:schemeClr val="tx1"/>
                </a:solidFill>
                <a:effectLst/>
                <a:latin typeface="+mn-lt"/>
                <a:ea typeface="+mn-ea"/>
                <a:cs typeface="+mn-cs"/>
              </a:rPr>
              <a:t> Convert categorical variables into a numerical format suitable for machine learning algorithms using methods.</a:t>
            </a:r>
          </a:p>
          <a:p>
            <a:r>
              <a:rPr lang="en-US" altLang="zh-TW" sz="1200" b="1" i="0" kern="1200" dirty="0">
                <a:solidFill>
                  <a:schemeClr val="tx1"/>
                </a:solidFill>
                <a:effectLst/>
                <a:latin typeface="+mn-lt"/>
                <a:ea typeface="+mn-ea"/>
                <a:cs typeface="+mn-cs"/>
              </a:rPr>
              <a:t>Feature Scaling:</a:t>
            </a:r>
            <a:r>
              <a:rPr lang="en-US" altLang="zh-TW" sz="1200" b="0" i="0" kern="1200" dirty="0">
                <a:solidFill>
                  <a:schemeClr val="tx1"/>
                </a:solidFill>
                <a:effectLst/>
                <a:latin typeface="+mn-lt"/>
                <a:ea typeface="+mn-ea"/>
                <a:cs typeface="+mn-cs"/>
              </a:rPr>
              <a:t> Standardize or normalize numerical features to ensure they are on a similar scale, improving model performance.</a:t>
            </a:r>
          </a:p>
          <a:p>
            <a:r>
              <a:rPr lang="en-US" altLang="zh-TW" sz="1200" b="1" i="0" kern="1200" dirty="0">
                <a:solidFill>
                  <a:schemeClr val="tx1"/>
                </a:solidFill>
                <a:effectLst/>
                <a:latin typeface="+mn-lt"/>
                <a:ea typeface="+mn-ea"/>
                <a:cs typeface="+mn-cs"/>
              </a:rPr>
              <a:t>Feature Creation: </a:t>
            </a:r>
            <a:r>
              <a:rPr lang="en-US" altLang="zh-TW" sz="1200" b="0" i="0" kern="1200" dirty="0">
                <a:solidFill>
                  <a:schemeClr val="tx1"/>
                </a:solidFill>
                <a:effectLst/>
                <a:latin typeface="+mn-lt"/>
                <a:ea typeface="+mn-ea"/>
                <a:cs typeface="+mn-cs"/>
              </a:rPr>
              <a:t>Generate new features by combining existing ones to capture relationships between variables.</a:t>
            </a:r>
          </a:p>
          <a:p>
            <a:r>
              <a:rPr lang="en-US" altLang="zh-TW" sz="1200" b="1" i="0" kern="1200" dirty="0">
                <a:solidFill>
                  <a:schemeClr val="tx1"/>
                </a:solidFill>
                <a:effectLst/>
                <a:latin typeface="+mn-lt"/>
                <a:ea typeface="+mn-ea"/>
                <a:cs typeface="+mn-cs"/>
              </a:rPr>
              <a:t>Handling Outliers:</a:t>
            </a:r>
            <a:r>
              <a:rPr lang="en-US" altLang="zh-TW" sz="1200" b="0" i="0" kern="1200" dirty="0">
                <a:solidFill>
                  <a:schemeClr val="tx1"/>
                </a:solidFill>
                <a:effectLst/>
                <a:latin typeface="+mn-lt"/>
                <a:ea typeface="+mn-ea"/>
                <a:cs typeface="+mn-cs"/>
              </a:rPr>
              <a:t> Identify and address outliers in the data through techniques like trimming or transforming the data.</a:t>
            </a:r>
          </a:p>
          <a:p>
            <a:r>
              <a:rPr lang="en-US" altLang="zh-TW" sz="1200" b="1" i="0" kern="1200" dirty="0">
                <a:solidFill>
                  <a:schemeClr val="tx1"/>
                </a:solidFill>
                <a:effectLst/>
                <a:latin typeface="+mn-lt"/>
                <a:ea typeface="+mn-ea"/>
                <a:cs typeface="+mn-cs"/>
              </a:rPr>
              <a:t>Normalization:</a:t>
            </a:r>
            <a:r>
              <a:rPr lang="en-US" altLang="zh-TW" sz="1200" b="0" i="0" kern="1200" dirty="0">
                <a:solidFill>
                  <a:schemeClr val="tx1"/>
                </a:solidFill>
                <a:effectLst/>
                <a:latin typeface="+mn-lt"/>
                <a:ea typeface="+mn-ea"/>
                <a:cs typeface="+mn-cs"/>
              </a:rPr>
              <a:t> Normalize features to bring them to a common scale, important for algorithms sensitive to feature magnitudes.</a:t>
            </a:r>
          </a:p>
          <a:p>
            <a:r>
              <a:rPr lang="en-US" altLang="zh-TW" sz="1200" b="1" i="0" kern="1200" dirty="0">
                <a:solidFill>
                  <a:schemeClr val="tx1"/>
                </a:solidFill>
                <a:effectLst/>
                <a:latin typeface="+mn-lt"/>
                <a:ea typeface="+mn-ea"/>
                <a:cs typeface="+mn-cs"/>
              </a:rPr>
              <a:t>Binning or Discretization:</a:t>
            </a:r>
            <a:r>
              <a:rPr lang="en-US" altLang="zh-TW" sz="1200" b="0" i="0" kern="1200" dirty="0">
                <a:solidFill>
                  <a:schemeClr val="tx1"/>
                </a:solidFill>
                <a:effectLst/>
                <a:latin typeface="+mn-lt"/>
                <a:ea typeface="+mn-ea"/>
                <a:cs typeface="+mn-cs"/>
              </a:rPr>
              <a:t> Convert continuous features into discrete bins to capture specific patterns in certain ranges.</a:t>
            </a:r>
          </a:p>
          <a:p>
            <a:r>
              <a:rPr lang="en-US" altLang="zh-TW" sz="1200" b="1" i="0" kern="1200" dirty="0">
                <a:solidFill>
                  <a:schemeClr val="tx1"/>
                </a:solidFill>
                <a:effectLst/>
                <a:latin typeface="+mn-lt"/>
                <a:ea typeface="+mn-ea"/>
                <a:cs typeface="+mn-cs"/>
              </a:rPr>
              <a:t>Text Data Processing:</a:t>
            </a:r>
            <a:r>
              <a:rPr lang="en-US" altLang="zh-TW" sz="1200" b="0" i="0" kern="1200" dirty="0">
                <a:solidFill>
                  <a:schemeClr val="tx1"/>
                </a:solidFill>
                <a:effectLst/>
                <a:latin typeface="+mn-lt"/>
                <a:ea typeface="+mn-ea"/>
                <a:cs typeface="+mn-cs"/>
              </a:rPr>
              <a:t> If dealing with text data, perform tasks such as tokenization, stemming, and removing stop words.</a:t>
            </a:r>
          </a:p>
          <a:p>
            <a:r>
              <a:rPr lang="en-US" altLang="zh-TW" sz="1200" b="1" i="0" kern="1200" dirty="0">
                <a:solidFill>
                  <a:schemeClr val="tx1"/>
                </a:solidFill>
                <a:effectLst/>
                <a:latin typeface="+mn-lt"/>
                <a:ea typeface="+mn-ea"/>
                <a:cs typeface="+mn-cs"/>
              </a:rPr>
              <a:t>Time Series Features:</a:t>
            </a:r>
            <a:r>
              <a:rPr lang="en-US" altLang="zh-TW" sz="1200" b="0" i="0" kern="1200" dirty="0">
                <a:solidFill>
                  <a:schemeClr val="tx1"/>
                </a:solidFill>
                <a:effectLst/>
                <a:latin typeface="+mn-lt"/>
                <a:ea typeface="+mn-ea"/>
                <a:cs typeface="+mn-cs"/>
              </a:rPr>
              <a:t> Extract relevant </a:t>
            </a:r>
            <a:r>
              <a:rPr lang="en-US" altLang="zh-TW" sz="1200" b="0" i="0" kern="1200" dirty="0" err="1">
                <a:solidFill>
                  <a:schemeClr val="tx1"/>
                </a:solidFill>
                <a:effectLst/>
                <a:latin typeface="+mn-lt"/>
                <a:ea typeface="+mn-ea"/>
                <a:cs typeface="+mn-cs"/>
              </a:rPr>
              <a:t>timebased</a:t>
            </a:r>
            <a:r>
              <a:rPr lang="en-US" altLang="zh-TW" sz="1200" b="0" i="0" kern="1200" dirty="0">
                <a:solidFill>
                  <a:schemeClr val="tx1"/>
                </a:solidFill>
                <a:effectLst/>
                <a:latin typeface="+mn-lt"/>
                <a:ea typeface="+mn-ea"/>
                <a:cs typeface="+mn-cs"/>
              </a:rPr>
              <a:t> features such as lag features or rolling statistics for time series data.</a:t>
            </a:r>
          </a:p>
          <a:p>
            <a:r>
              <a:rPr lang="en-US" altLang="zh-TW" sz="1200" b="1" i="0" kern="1200" dirty="0">
                <a:solidFill>
                  <a:schemeClr val="tx1"/>
                </a:solidFill>
                <a:effectLst/>
                <a:latin typeface="+mn-lt"/>
                <a:ea typeface="+mn-ea"/>
                <a:cs typeface="+mn-cs"/>
              </a:rPr>
              <a:t>Vector Features: </a:t>
            </a:r>
            <a:r>
              <a:rPr lang="en-US" altLang="zh-TW" sz="1200" b="0" i="0" kern="1200" dirty="0">
                <a:solidFill>
                  <a:schemeClr val="tx1"/>
                </a:solidFill>
                <a:effectLst/>
                <a:latin typeface="+mn-lt"/>
                <a:ea typeface="+mn-ea"/>
                <a:cs typeface="+mn-cs"/>
              </a:rPr>
              <a:t>Vector features are commonly used for training in machine learning. In machine learning, data is represented in the form of features, and these features are often organized into vectors. A vector is a mathematical object that has both magnitude and direction and can be represented as an array of numbers.</a:t>
            </a:r>
          </a:p>
          <a:p>
            <a:endParaRPr lang="zh-TW" altLang="en-US" dirty="0"/>
          </a:p>
        </p:txBody>
      </p:sp>
      <p:sp>
        <p:nvSpPr>
          <p:cNvPr id="4" name="投影片編號版面配置區 3"/>
          <p:cNvSpPr>
            <a:spLocks noGrp="1"/>
          </p:cNvSpPr>
          <p:nvPr>
            <p:ph type="sldNum" sz="quarter" idx="5"/>
          </p:nvPr>
        </p:nvSpPr>
        <p:spPr/>
        <p:txBody>
          <a:bodyPr/>
          <a:lstStyle/>
          <a:p>
            <a:fld id="{0C3BD5CA-6D96-4380-B87F-7DF618C14C9C}" type="slidenum">
              <a:rPr lang="zh-TW" altLang="en-US" smtClean="0"/>
              <a:t>25</a:t>
            </a:fld>
            <a:endParaRPr lang="zh-TW" altLang="en-US"/>
          </a:p>
        </p:txBody>
      </p:sp>
    </p:spTree>
    <p:extLst>
      <p:ext uri="{BB962C8B-B14F-4D97-AF65-F5344CB8AC3E}">
        <p14:creationId xmlns:p14="http://schemas.microsoft.com/office/powerpoint/2010/main" val="3806212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idx="12"/>
          </p:nvPr>
        </p:nvSpPr>
        <p:spPr/>
        <p:txBody>
          <a:bodyPr/>
          <a:lstStyle/>
          <a:p>
            <a:pPr marL="0" marR="0" lvl="0" indent="0" algn="r" defTabSz="1827213" rtl="0" eaLnBrk="1" fontAlgn="base" latinLnBrk="0" hangingPunct="1">
              <a:lnSpc>
                <a:spcPct val="100000"/>
              </a:lnSpc>
              <a:spcBef>
                <a:spcPct val="0"/>
              </a:spcBef>
              <a:spcAft>
                <a:spcPct val="0"/>
              </a:spcAft>
              <a:buClrTx/>
              <a:buSzPts val="1200"/>
              <a:buFont typeface="Calibri"/>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Calibri"/>
                <a:sym typeface="Calibri"/>
              </a:rPr>
              <a:pPr marL="0" marR="0" lvl="0" indent="0" algn="r" defTabSz="1827213" rtl="0" eaLnBrk="1" fontAlgn="base" latinLnBrk="0" hangingPunct="1">
                <a:lnSpc>
                  <a:spcPct val="100000"/>
                </a:lnSpc>
                <a:spcBef>
                  <a:spcPct val="0"/>
                </a:spcBef>
                <a:spcAft>
                  <a:spcPct val="0"/>
                </a:spcAft>
                <a:buClrTx/>
                <a:buSzPts val="1200"/>
                <a:buFont typeface="Calibri"/>
                <a:buNone/>
                <a:tabLst/>
                <a:defRPr/>
              </a:pPr>
              <a:t>4</a:t>
            </a:fld>
            <a:endPar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3835020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5605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05616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599452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272095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859231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820313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62964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A9A4F6-0FFA-48F0-8CA6-22615CE0411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4E38BF1-A99E-4859-93AA-79174E2F2D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FFE6463-BD57-4879-BB28-63FD65FD4179}"/>
              </a:ext>
            </a:extLst>
          </p:cNvPr>
          <p:cNvSpPr>
            <a:spLocks noGrp="1"/>
          </p:cNvSpPr>
          <p:nvPr>
            <p:ph type="dt" sz="half" idx="10"/>
          </p:nvPr>
        </p:nvSpPr>
        <p:spPr/>
        <p:txBody>
          <a:bodyPr/>
          <a:lstStyle/>
          <a:p>
            <a:fld id="{31FD710E-6D1F-4D20-A41F-B67A6DEC6515}" type="datetime1">
              <a:rPr lang="zh-TW" altLang="en-US" smtClean="0"/>
              <a:t>2024/5/6</a:t>
            </a:fld>
            <a:endParaRPr lang="zh-TW" altLang="en-US"/>
          </a:p>
        </p:txBody>
      </p:sp>
      <p:sp>
        <p:nvSpPr>
          <p:cNvPr id="5" name="頁尾版面配置區 4">
            <a:extLst>
              <a:ext uri="{FF2B5EF4-FFF2-40B4-BE49-F238E27FC236}">
                <a16:creationId xmlns:a16="http://schemas.microsoft.com/office/drawing/2014/main" id="{AA074369-7C9E-4C7F-BC7C-120E28FE0AF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09A97D-CCF8-40A2-BA90-A3D7452124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089351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3F2535-DE37-471F-A835-9CC0E905387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AAAE998-AEFF-44B3-99BC-4572CA113DA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7211303-AB3F-4DB1-9F92-80A92B750262}"/>
              </a:ext>
            </a:extLst>
          </p:cNvPr>
          <p:cNvSpPr>
            <a:spLocks noGrp="1"/>
          </p:cNvSpPr>
          <p:nvPr>
            <p:ph type="dt" sz="half" idx="10"/>
          </p:nvPr>
        </p:nvSpPr>
        <p:spPr/>
        <p:txBody>
          <a:bodyPr/>
          <a:lstStyle/>
          <a:p>
            <a:fld id="{0013D553-43CF-41AC-B8BE-228F204087F9}" type="datetime1">
              <a:rPr lang="zh-TW" altLang="en-US" smtClean="0"/>
              <a:t>2024/5/6</a:t>
            </a:fld>
            <a:endParaRPr lang="zh-TW" altLang="en-US"/>
          </a:p>
        </p:txBody>
      </p:sp>
      <p:sp>
        <p:nvSpPr>
          <p:cNvPr id="5" name="頁尾版面配置區 4">
            <a:extLst>
              <a:ext uri="{FF2B5EF4-FFF2-40B4-BE49-F238E27FC236}">
                <a16:creationId xmlns:a16="http://schemas.microsoft.com/office/drawing/2014/main" id="{B9267FBC-E264-4E9A-B960-3C4019989B2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63BAD49-06B8-4C40-97D4-7F6292DC463C}"/>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972172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BFFBEED-0E47-44E6-A153-11AF8FEDF16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2C69258-C840-4159-B943-DBFB49F2DC1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8E46206-B2F4-419A-A71D-D064207AEB66}"/>
              </a:ext>
            </a:extLst>
          </p:cNvPr>
          <p:cNvSpPr>
            <a:spLocks noGrp="1"/>
          </p:cNvSpPr>
          <p:nvPr>
            <p:ph type="dt" sz="half" idx="10"/>
          </p:nvPr>
        </p:nvSpPr>
        <p:spPr/>
        <p:txBody>
          <a:bodyPr/>
          <a:lstStyle/>
          <a:p>
            <a:fld id="{80713A86-51E0-4757-A812-AD8AA6EBF155}" type="datetime1">
              <a:rPr lang="zh-TW" altLang="en-US" smtClean="0"/>
              <a:t>2024/5/6</a:t>
            </a:fld>
            <a:endParaRPr lang="zh-TW" altLang="en-US"/>
          </a:p>
        </p:txBody>
      </p:sp>
      <p:sp>
        <p:nvSpPr>
          <p:cNvPr id="5" name="頁尾版面配置區 4">
            <a:extLst>
              <a:ext uri="{FF2B5EF4-FFF2-40B4-BE49-F238E27FC236}">
                <a16:creationId xmlns:a16="http://schemas.microsoft.com/office/drawing/2014/main" id="{CB01FF39-2B44-4D7D-8997-7836D93FB09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EA2979A-F078-4626-9397-EBBB801A5892}"/>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988851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2024/5/6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
        <p:nvSpPr>
          <p:cNvPr id="7" name="矩形 6">
            <a:extLst>
              <a:ext uri="{FF2B5EF4-FFF2-40B4-BE49-F238E27FC236}">
                <a16:creationId xmlns:a16="http://schemas.microsoft.com/office/drawing/2014/main" id="{DA890134-0E62-9687-3C51-990201B410A5}"/>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2391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標題 1"/>
          <p:cNvSpPr>
            <a:spLocks noGrp="1"/>
          </p:cNvSpPr>
          <p:nvPr>
            <p:ph type="title"/>
          </p:nvPr>
        </p:nvSpPr>
        <p:spPr>
          <a:xfrm>
            <a:off x="838419" y="365126"/>
            <a:ext cx="10515163" cy="777875"/>
          </a:xfrm>
        </p:spPr>
        <p:txBody>
          <a:bodyPr/>
          <a:lstStyle>
            <a:lvl1pPr algn="ctr">
              <a:defRPr/>
            </a:lvl1pPr>
          </a:lstStyle>
          <a:p>
            <a:r>
              <a:rPr lang="zh-TW" altLang="en-US"/>
              <a:t>按一下以編輯母片標題樣式</a:t>
            </a:r>
          </a:p>
        </p:txBody>
      </p:sp>
      <p:sp>
        <p:nvSpPr>
          <p:cNvPr id="4" name="內容版面配置區 2"/>
          <p:cNvSpPr>
            <a:spLocks noGrp="1"/>
          </p:cNvSpPr>
          <p:nvPr>
            <p:ph sz="half" idx="1"/>
          </p:nvPr>
        </p:nvSpPr>
        <p:spPr>
          <a:xfrm>
            <a:off x="838418"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3"/>
          <p:cNvSpPr>
            <a:spLocks noGrp="1"/>
          </p:cNvSpPr>
          <p:nvPr>
            <p:ph sz="half" idx="2"/>
          </p:nvPr>
        </p:nvSpPr>
        <p:spPr>
          <a:xfrm>
            <a:off x="6134110"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矩形 5">
            <a:extLst>
              <a:ext uri="{FF2B5EF4-FFF2-40B4-BE49-F238E27FC236}">
                <a16:creationId xmlns:a16="http://schemas.microsoft.com/office/drawing/2014/main" id="{B6E7C5C5-DDBE-4FD3-252A-FB3E2896BC4B}"/>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91086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矩形 2">
            <a:extLst>
              <a:ext uri="{FF2B5EF4-FFF2-40B4-BE49-F238E27FC236}">
                <a16:creationId xmlns:a16="http://schemas.microsoft.com/office/drawing/2014/main" id="{C8A54C8D-7080-BC5C-993A-270862287F17}"/>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80562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標題 1"/>
          <p:cNvSpPr>
            <a:spLocks noGrp="1"/>
          </p:cNvSpPr>
          <p:nvPr>
            <p:ph type="title"/>
          </p:nvPr>
        </p:nvSpPr>
        <p:spPr>
          <a:xfrm>
            <a:off x="449004" y="241556"/>
            <a:ext cx="11358143" cy="777875"/>
          </a:xfrm>
        </p:spPr>
        <p:txBody>
          <a:bodyPr/>
          <a:lstStyle>
            <a:lvl1pPr algn="l">
              <a:defRPr/>
            </a:lvl1pPr>
          </a:lstStyle>
          <a:p>
            <a:r>
              <a:rPr lang="zh-TW" altLang="en-US"/>
              <a:t>按一下以編輯母片標題樣式</a:t>
            </a:r>
          </a:p>
        </p:txBody>
      </p:sp>
      <p:sp>
        <p:nvSpPr>
          <p:cNvPr id="3" name="內容版面配置區 2"/>
          <p:cNvSpPr>
            <a:spLocks noGrp="1"/>
          </p:cNvSpPr>
          <p:nvPr>
            <p:ph idx="1"/>
          </p:nvPr>
        </p:nvSpPr>
        <p:spPr>
          <a:xfrm>
            <a:off x="449004" y="1392488"/>
            <a:ext cx="11358143" cy="4351338"/>
          </a:xfrm>
        </p:spPr>
        <p:txBody>
          <a:bodyPr/>
          <a:lstStyle>
            <a:lvl1pPr>
              <a:defRPr>
                <a:solidFill>
                  <a:schemeClr val="tx1">
                    <a:lumMod val="75000"/>
                  </a:schemeClr>
                </a:solidFill>
              </a:defRPr>
            </a:lvl1pPr>
            <a:lvl2pPr>
              <a:defRPr>
                <a:solidFill>
                  <a:schemeClr val="tx1">
                    <a:lumMod val="75000"/>
                  </a:schemeClr>
                </a:solidFill>
              </a:defRPr>
            </a:lvl2pPr>
            <a:lvl3pPr>
              <a:defRPr>
                <a:solidFill>
                  <a:schemeClr val="tx1">
                    <a:lumMod val="75000"/>
                  </a:schemeClr>
                </a:solidFill>
              </a:defRPr>
            </a:lvl3pPr>
            <a:lvl4pPr>
              <a:defRPr>
                <a:solidFill>
                  <a:schemeClr val="tx1">
                    <a:lumMod val="75000"/>
                  </a:schemeClr>
                </a:solidFill>
              </a:defRPr>
            </a:lvl4pPr>
            <a:lvl5pPr>
              <a:defRPr>
                <a:solidFill>
                  <a:schemeClr val="tx1">
                    <a:lumMod val="75000"/>
                  </a:schemeClr>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矩形 4">
            <a:extLst>
              <a:ext uri="{FF2B5EF4-FFF2-40B4-BE49-F238E27FC236}">
                <a16:creationId xmlns:a16="http://schemas.microsoft.com/office/drawing/2014/main" id="{7BA6D637-2A31-7166-B824-3A190E52C60D}"/>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477412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9D438C-F880-4F41-9B4A-86D025C0DA3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B6BB79C-7EE1-4FAF-9351-CE18B28A372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57048AE-4A33-4AF7-AFFB-09AD2140C771}"/>
              </a:ext>
            </a:extLst>
          </p:cNvPr>
          <p:cNvSpPr>
            <a:spLocks noGrp="1"/>
          </p:cNvSpPr>
          <p:nvPr>
            <p:ph type="dt" sz="half" idx="10"/>
          </p:nvPr>
        </p:nvSpPr>
        <p:spPr/>
        <p:txBody>
          <a:bodyPr/>
          <a:lstStyle/>
          <a:p>
            <a:fld id="{6A0E34E4-28E6-4007-A136-02A4B2C875F7}" type="datetime1">
              <a:rPr lang="zh-TW" altLang="en-US" smtClean="0"/>
              <a:t>2024/5/6</a:t>
            </a:fld>
            <a:endParaRPr lang="zh-TW" altLang="en-US"/>
          </a:p>
        </p:txBody>
      </p:sp>
      <p:sp>
        <p:nvSpPr>
          <p:cNvPr id="5" name="頁尾版面配置區 4">
            <a:extLst>
              <a:ext uri="{FF2B5EF4-FFF2-40B4-BE49-F238E27FC236}">
                <a16:creationId xmlns:a16="http://schemas.microsoft.com/office/drawing/2014/main" id="{53468512-4BE4-48C7-B140-59CCED4D1FC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E80C6F7-AF0E-4E3A-A6E6-BC00968847EE}"/>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3211244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3FA3E-009F-4465-9EB3-01FC78B078A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90FDFC4-2D5D-46B9-B2F2-FF22EA87EB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2D3F92-739C-4DFC-9459-738A30F382D6}"/>
              </a:ext>
            </a:extLst>
          </p:cNvPr>
          <p:cNvSpPr>
            <a:spLocks noGrp="1"/>
          </p:cNvSpPr>
          <p:nvPr>
            <p:ph type="dt" sz="half" idx="10"/>
          </p:nvPr>
        </p:nvSpPr>
        <p:spPr/>
        <p:txBody>
          <a:bodyPr/>
          <a:lstStyle/>
          <a:p>
            <a:fld id="{8E83BEB7-2240-4348-9D7B-FCC78AC1C63B}" type="datetime1">
              <a:rPr lang="zh-TW" altLang="en-US" smtClean="0"/>
              <a:t>2024/5/6</a:t>
            </a:fld>
            <a:endParaRPr lang="zh-TW" altLang="en-US"/>
          </a:p>
        </p:txBody>
      </p:sp>
      <p:sp>
        <p:nvSpPr>
          <p:cNvPr id="5" name="頁尾版面配置區 4">
            <a:extLst>
              <a:ext uri="{FF2B5EF4-FFF2-40B4-BE49-F238E27FC236}">
                <a16:creationId xmlns:a16="http://schemas.microsoft.com/office/drawing/2014/main" id="{D8F344A7-4DF7-458C-B218-1B3C3FF2270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FFB654-E9A1-4ED2-8C12-EB83C5B97061}"/>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051069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4D1039-7017-4BF5-8A57-CB886E2BD97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6C382DE-AA94-480A-95AA-535F0E058F0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9CAA63BF-3F75-42D9-A874-A7B5C99608F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2222A21-8C81-487D-958B-38FD671AE3E4}"/>
              </a:ext>
            </a:extLst>
          </p:cNvPr>
          <p:cNvSpPr>
            <a:spLocks noGrp="1"/>
          </p:cNvSpPr>
          <p:nvPr>
            <p:ph type="dt" sz="half" idx="10"/>
          </p:nvPr>
        </p:nvSpPr>
        <p:spPr/>
        <p:txBody>
          <a:bodyPr/>
          <a:lstStyle/>
          <a:p>
            <a:fld id="{ED86209D-B63E-46DB-B783-769C8CF30AF2}" type="datetime1">
              <a:rPr lang="zh-TW" altLang="en-US" smtClean="0"/>
              <a:t>2024/5/6</a:t>
            </a:fld>
            <a:endParaRPr lang="zh-TW" altLang="en-US"/>
          </a:p>
        </p:txBody>
      </p:sp>
      <p:sp>
        <p:nvSpPr>
          <p:cNvPr id="6" name="頁尾版面配置區 5">
            <a:extLst>
              <a:ext uri="{FF2B5EF4-FFF2-40B4-BE49-F238E27FC236}">
                <a16:creationId xmlns:a16="http://schemas.microsoft.com/office/drawing/2014/main" id="{29C1138D-1B6A-4B0A-8488-A8FC373E7C6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9B8705C-CFFF-4CBC-A262-1D930D82F485}"/>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927502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4CC2BC-4673-4701-9796-7FC345E579C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E026F9C-2FB1-4904-9B7A-34B8EC7D4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B51F2E0-A64D-4313-B164-217EE6BD8A3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918D14B-1174-4276-A8D5-7491C3333D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1172C96-7789-49BA-A537-DBF96328700E}"/>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C5ADA22-898A-4D99-BCBF-428E661C5162}"/>
              </a:ext>
            </a:extLst>
          </p:cNvPr>
          <p:cNvSpPr>
            <a:spLocks noGrp="1"/>
          </p:cNvSpPr>
          <p:nvPr>
            <p:ph type="dt" sz="half" idx="10"/>
          </p:nvPr>
        </p:nvSpPr>
        <p:spPr/>
        <p:txBody>
          <a:bodyPr/>
          <a:lstStyle/>
          <a:p>
            <a:fld id="{DCB68E84-80E0-40EC-B6E3-1B3AB1B17876}" type="datetime1">
              <a:rPr lang="zh-TW" altLang="en-US" smtClean="0"/>
              <a:t>2024/5/6</a:t>
            </a:fld>
            <a:endParaRPr lang="zh-TW" altLang="en-US"/>
          </a:p>
        </p:txBody>
      </p:sp>
      <p:sp>
        <p:nvSpPr>
          <p:cNvPr id="8" name="頁尾版面配置區 7">
            <a:extLst>
              <a:ext uri="{FF2B5EF4-FFF2-40B4-BE49-F238E27FC236}">
                <a16:creationId xmlns:a16="http://schemas.microsoft.com/office/drawing/2014/main" id="{0F5FC791-C0B2-4DB1-B393-D73092BF00A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863DFA1E-CEB8-4F34-95E1-5A21FF2DF9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336332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D12F5E-6802-4417-8532-1C05B4E17E24}"/>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77A147D-84AF-44F7-91EE-72A608B41769}"/>
              </a:ext>
            </a:extLst>
          </p:cNvPr>
          <p:cNvSpPr>
            <a:spLocks noGrp="1"/>
          </p:cNvSpPr>
          <p:nvPr>
            <p:ph type="dt" sz="half" idx="10"/>
          </p:nvPr>
        </p:nvSpPr>
        <p:spPr/>
        <p:txBody>
          <a:bodyPr/>
          <a:lstStyle/>
          <a:p>
            <a:fld id="{FD6F5C12-27BE-4F5D-9843-42C69AE1A8C5}" type="datetime1">
              <a:rPr lang="zh-TW" altLang="en-US" smtClean="0"/>
              <a:t>2024/5/6</a:t>
            </a:fld>
            <a:endParaRPr lang="zh-TW" altLang="en-US"/>
          </a:p>
        </p:txBody>
      </p:sp>
      <p:sp>
        <p:nvSpPr>
          <p:cNvPr id="4" name="頁尾版面配置區 3">
            <a:extLst>
              <a:ext uri="{FF2B5EF4-FFF2-40B4-BE49-F238E27FC236}">
                <a16:creationId xmlns:a16="http://schemas.microsoft.com/office/drawing/2014/main" id="{401A71F0-A5FD-407F-829B-D44833E1C63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E1CE1F8-1CFF-40BE-84A5-C05D51CFE549}"/>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049127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A1E422B-F315-45A3-954E-DD0DD6890E2B}"/>
              </a:ext>
            </a:extLst>
          </p:cNvPr>
          <p:cNvSpPr>
            <a:spLocks noGrp="1"/>
          </p:cNvSpPr>
          <p:nvPr>
            <p:ph type="dt" sz="half" idx="10"/>
          </p:nvPr>
        </p:nvSpPr>
        <p:spPr/>
        <p:txBody>
          <a:bodyPr/>
          <a:lstStyle/>
          <a:p>
            <a:fld id="{93580F05-C2AC-45D7-BB8C-BB1F7E28D8E6}" type="datetime1">
              <a:rPr lang="zh-TW" altLang="en-US" smtClean="0"/>
              <a:t>2024/5/6</a:t>
            </a:fld>
            <a:endParaRPr lang="zh-TW" altLang="en-US"/>
          </a:p>
        </p:txBody>
      </p:sp>
      <p:sp>
        <p:nvSpPr>
          <p:cNvPr id="3" name="頁尾版面配置區 2">
            <a:extLst>
              <a:ext uri="{FF2B5EF4-FFF2-40B4-BE49-F238E27FC236}">
                <a16:creationId xmlns:a16="http://schemas.microsoft.com/office/drawing/2014/main" id="{DFEBCA60-DB8D-4F64-BE6F-C6587FD6783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44E138A-AF07-462A-802B-7FD09E3EC2BC}"/>
              </a:ext>
            </a:extLst>
          </p:cNvPr>
          <p:cNvSpPr>
            <a:spLocks noGrp="1"/>
          </p:cNvSpPr>
          <p:nvPr>
            <p:ph type="sldNum" sz="quarter" idx="12"/>
          </p:nvPr>
        </p:nvSpPr>
        <p:spPr>
          <a:xfrm>
            <a:off x="9067800" y="6356349"/>
            <a:ext cx="2743200" cy="365125"/>
          </a:xfrm>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161470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E600FE-5C02-47D6-9186-456B1B1097A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84D0B59-0D97-4235-887F-DA9A670D66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D451884-D501-4A44-86CC-F7699874D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4759B8E-4576-4268-9878-4ED3704FB256}"/>
              </a:ext>
            </a:extLst>
          </p:cNvPr>
          <p:cNvSpPr>
            <a:spLocks noGrp="1"/>
          </p:cNvSpPr>
          <p:nvPr>
            <p:ph type="dt" sz="half" idx="10"/>
          </p:nvPr>
        </p:nvSpPr>
        <p:spPr/>
        <p:txBody>
          <a:bodyPr/>
          <a:lstStyle/>
          <a:p>
            <a:fld id="{F1E4D14C-ABB3-4902-B6D1-18D9D8916CFD}" type="datetime1">
              <a:rPr lang="zh-TW" altLang="en-US" smtClean="0"/>
              <a:t>2024/5/6</a:t>
            </a:fld>
            <a:endParaRPr lang="zh-TW" altLang="en-US"/>
          </a:p>
        </p:txBody>
      </p:sp>
      <p:sp>
        <p:nvSpPr>
          <p:cNvPr id="6" name="頁尾版面配置區 5">
            <a:extLst>
              <a:ext uri="{FF2B5EF4-FFF2-40B4-BE49-F238E27FC236}">
                <a16:creationId xmlns:a16="http://schemas.microsoft.com/office/drawing/2014/main" id="{CB1A2A4A-2863-4E6D-872F-F0A8244DBAB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16556A3-3DE3-4DEF-9B16-3E0183860317}"/>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336901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935C09-1BB8-4E7D-9A35-F430FAA2410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ED510C3-B1F4-4A96-A93E-4A375DD32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96A729F3-C3D5-4E3E-B585-D62D6C3FE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F2CCAB1-EF6B-4941-8081-D0C05C93E642}"/>
              </a:ext>
            </a:extLst>
          </p:cNvPr>
          <p:cNvSpPr>
            <a:spLocks noGrp="1"/>
          </p:cNvSpPr>
          <p:nvPr>
            <p:ph type="dt" sz="half" idx="10"/>
          </p:nvPr>
        </p:nvSpPr>
        <p:spPr/>
        <p:txBody>
          <a:bodyPr/>
          <a:lstStyle/>
          <a:p>
            <a:fld id="{D7A186CE-0C64-401E-8F38-E31DB94607CC}" type="datetime1">
              <a:rPr lang="zh-TW" altLang="en-US" smtClean="0"/>
              <a:t>2024/5/6</a:t>
            </a:fld>
            <a:endParaRPr lang="zh-TW" altLang="en-US"/>
          </a:p>
        </p:txBody>
      </p:sp>
      <p:sp>
        <p:nvSpPr>
          <p:cNvPr id="6" name="頁尾版面配置區 5">
            <a:extLst>
              <a:ext uri="{FF2B5EF4-FFF2-40B4-BE49-F238E27FC236}">
                <a16:creationId xmlns:a16="http://schemas.microsoft.com/office/drawing/2014/main" id="{46748E66-1495-4F20-BF21-E047A218499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629395B-99BB-446B-AF74-BBE0F445F55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3910998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14.xml"/><Relationship Id="rId7"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AF16992-3ADE-4607-BECD-176D82F5A1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5E0B669-EA75-4424-874D-F121E5CFD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E4DDE23-EDED-4B59-951C-006C67C7BD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071897-0B57-46F2-A6CB-B2627CDB99CE}" type="datetime1">
              <a:rPr lang="zh-TW" altLang="en-US" smtClean="0"/>
              <a:t>2024/5/6</a:t>
            </a:fld>
            <a:endParaRPr lang="zh-TW" altLang="en-US"/>
          </a:p>
        </p:txBody>
      </p:sp>
      <p:sp>
        <p:nvSpPr>
          <p:cNvPr id="5" name="頁尾版面配置區 4">
            <a:extLst>
              <a:ext uri="{FF2B5EF4-FFF2-40B4-BE49-F238E27FC236}">
                <a16:creationId xmlns:a16="http://schemas.microsoft.com/office/drawing/2014/main" id="{0971D6E2-4BDE-48F4-98B5-85F8E5A302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C504DD8-31DE-48F7-BF5D-41A2003A53F6}"/>
              </a:ext>
            </a:extLst>
          </p:cNvPr>
          <p:cNvSpPr>
            <a:spLocks noGrp="1"/>
          </p:cNvSpPr>
          <p:nvPr>
            <p:ph type="sldNum" sz="quarter" idx="4"/>
          </p:nvPr>
        </p:nvSpPr>
        <p:spPr>
          <a:xfrm>
            <a:off x="8932334"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7070806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圖片 2" descr="一張含有 符號, 字型, 標誌, 圖形 的圖片&#10;&#10;自動產生的描述">
            <a:extLst>
              <a:ext uri="{FF2B5EF4-FFF2-40B4-BE49-F238E27FC236}">
                <a16:creationId xmlns:a16="http://schemas.microsoft.com/office/drawing/2014/main" id="{E3F26AA5-37F1-E779-C3CA-675ED39C264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a:off x="11463251" y="90891"/>
            <a:ext cx="682811" cy="682811"/>
          </a:xfrm>
          <a:prstGeom prst="rect">
            <a:avLst/>
          </a:prstGeom>
        </p:spPr>
      </p:pic>
      <p:sp>
        <p:nvSpPr>
          <p:cNvPr id="2" name="Rectangle 1">
            <a:extLst>
              <a:ext uri="{FF2B5EF4-FFF2-40B4-BE49-F238E27FC236}">
                <a16:creationId xmlns:a16="http://schemas.microsoft.com/office/drawing/2014/main" id="{AD433210-8B0A-C64E-1831-2C0BA62B65A8}"/>
              </a:ext>
            </a:extLst>
          </p:cNvPr>
          <p:cNvSpPr/>
          <p:nvPr userDrawn="1"/>
        </p:nvSpPr>
        <p:spPr>
          <a:xfrm>
            <a:off x="0" y="6337300"/>
            <a:ext cx="12192000" cy="5207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TW" sz="900"/>
          </a:p>
        </p:txBody>
      </p:sp>
      <p:sp>
        <p:nvSpPr>
          <p:cNvPr id="1027" name="Title Placeholder 1">
            <a:extLst>
              <a:ext uri="{FF2B5EF4-FFF2-40B4-BE49-F238E27FC236}">
                <a16:creationId xmlns:a16="http://schemas.microsoft.com/office/drawing/2014/main" id="{93E973A5-5263-8E02-69EB-80539EA404E6}"/>
              </a:ext>
            </a:extLst>
          </p:cNvPr>
          <p:cNvSpPr>
            <a:spLocks noGrp="1"/>
          </p:cNvSpPr>
          <p:nvPr>
            <p:ph type="title"/>
          </p:nvPr>
        </p:nvSpPr>
        <p:spPr bwMode="auto">
          <a:xfrm>
            <a:off x="838419" y="365125"/>
            <a:ext cx="10515163" cy="1325563"/>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28" name="Text Placeholder 2">
            <a:extLst>
              <a:ext uri="{FF2B5EF4-FFF2-40B4-BE49-F238E27FC236}">
                <a16:creationId xmlns:a16="http://schemas.microsoft.com/office/drawing/2014/main" id="{9DAFC519-F678-885D-E0DD-E5F546122D1B}"/>
              </a:ext>
            </a:extLst>
          </p:cNvPr>
          <p:cNvSpPr>
            <a:spLocks noGrp="1"/>
          </p:cNvSpPr>
          <p:nvPr>
            <p:ph type="body" idx="1"/>
          </p:nvPr>
        </p:nvSpPr>
        <p:spPr bwMode="auto">
          <a:xfrm>
            <a:off x="838419" y="1825625"/>
            <a:ext cx="1051516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cxnSp>
        <p:nvCxnSpPr>
          <p:cNvPr id="10" name="Straight Connector 9">
            <a:extLst>
              <a:ext uri="{FF2B5EF4-FFF2-40B4-BE49-F238E27FC236}">
                <a16:creationId xmlns:a16="http://schemas.microsoft.com/office/drawing/2014/main" id="{86E58D89-23F0-5FA3-8653-39139D05459A}"/>
              </a:ext>
            </a:extLst>
          </p:cNvPr>
          <p:cNvCxnSpPr>
            <a:cxnSpLocks noChangeAspect="1"/>
          </p:cNvCxnSpPr>
          <p:nvPr userDrawn="1"/>
        </p:nvCxnSpPr>
        <p:spPr>
          <a:xfrm>
            <a:off x="758125" y="6578563"/>
            <a:ext cx="0" cy="143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2" name="TextBox 23">
            <a:extLst>
              <a:ext uri="{FF2B5EF4-FFF2-40B4-BE49-F238E27FC236}">
                <a16:creationId xmlns:a16="http://schemas.microsoft.com/office/drawing/2014/main" id="{B4C955E5-E786-ACDE-18FA-866C91B20F3A}"/>
              </a:ext>
            </a:extLst>
          </p:cNvPr>
          <p:cNvSpPr txBox="1">
            <a:spLocks noChangeArrowheads="1"/>
          </p:cNvSpPr>
          <p:nvPr userDrawn="1"/>
        </p:nvSpPr>
        <p:spPr bwMode="auto">
          <a:xfrm>
            <a:off x="11657453" y="6446044"/>
            <a:ext cx="352945" cy="27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p>
            <a:pPr algn="ctr"/>
            <a:fld id="{B137C29A-0912-4B9D-B63A-7EE0D168282D}" type="slidenum">
              <a:rPr lang="id-ID" altLang="zh-TW" sz="1200" b="1">
                <a:solidFill>
                  <a:schemeClr val="bg1"/>
                </a:solidFill>
                <a:latin typeface="Lato Light" panose="020F0502020204030203" pitchFamily="34" charset="0"/>
                <a:ea typeface="Lato Light" panose="020F0502020204030203" pitchFamily="34" charset="0"/>
                <a:cs typeface="Lato Light" panose="020F0502020204030203" pitchFamily="34" charset="0"/>
              </a:rPr>
              <a:pPr algn="ctr"/>
              <a:t>‹#›</a:t>
            </a:fld>
            <a:endParaRPr lang="id-ID" altLang="zh-TW"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033" name="文字方塊 2">
            <a:extLst>
              <a:ext uri="{FF2B5EF4-FFF2-40B4-BE49-F238E27FC236}">
                <a16:creationId xmlns:a16="http://schemas.microsoft.com/office/drawing/2014/main" id="{BDDECC3E-4DCB-7F34-9F52-35B9C2E6337D}"/>
              </a:ext>
            </a:extLst>
          </p:cNvPr>
          <p:cNvSpPr txBox="1">
            <a:spLocks noChangeArrowheads="1"/>
          </p:cNvSpPr>
          <p:nvPr userDrawn="1"/>
        </p:nvSpPr>
        <p:spPr bwMode="auto">
          <a:xfrm>
            <a:off x="7021754" y="6425407"/>
            <a:ext cx="43318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rPr>
              <a:t>桑尼數據科學版權所有 保留一切權利</a:t>
            </a:r>
            <a:endPar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endParaRPr>
          </a:p>
          <a:p>
            <a:pPr algn="r"/>
            <a:r>
              <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rPr>
              <a:t>© 2024 SUNNY DATA SCIENCE. All rights reserved</a:t>
            </a:r>
            <a:endPar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11" name="圖片 10" descr="一張含有 符號, 字型, 標誌, 圖形 的圖片&#10;&#10;自動產生的描述">
            <a:extLst>
              <a:ext uri="{FF2B5EF4-FFF2-40B4-BE49-F238E27FC236}">
                <a16:creationId xmlns:a16="http://schemas.microsoft.com/office/drawing/2014/main" id="{03EEB0C0-4280-8DEC-D409-91128A8F0B3F}"/>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0" y="6222143"/>
            <a:ext cx="880395" cy="880395"/>
          </a:xfrm>
          <a:prstGeom prst="rect">
            <a:avLst/>
          </a:prstGeom>
        </p:spPr>
      </p:pic>
      <p:sp>
        <p:nvSpPr>
          <p:cNvPr id="12" name="文字方塊 11">
            <a:extLst>
              <a:ext uri="{FF2B5EF4-FFF2-40B4-BE49-F238E27FC236}">
                <a16:creationId xmlns:a16="http://schemas.microsoft.com/office/drawing/2014/main" id="{8C8D3311-5B2F-DECC-2760-17645E9F91AC}"/>
              </a:ext>
            </a:extLst>
          </p:cNvPr>
          <p:cNvSpPr txBox="1"/>
          <p:nvPr userDrawn="1"/>
        </p:nvSpPr>
        <p:spPr>
          <a:xfrm>
            <a:off x="758124" y="6515363"/>
            <a:ext cx="4331825" cy="27699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桑尼 </a:t>
            </a:r>
            <a:r>
              <a:rPr lang="en-US" altLang="zh-TW" sz="1200" dirty="0">
                <a:latin typeface="微軟正黑體" panose="020B0604030504040204" pitchFamily="34" charset="-120"/>
                <a:ea typeface="微軟正黑體" panose="020B0604030504040204" pitchFamily="34" charset="-120"/>
              </a:rPr>
              <a:t>x </a:t>
            </a:r>
            <a:r>
              <a:rPr lang="en-US" altLang="zh-TW" sz="1200" dirty="0" err="1">
                <a:latin typeface="微軟正黑體" panose="020B0604030504040204" pitchFamily="34" charset="-120"/>
                <a:ea typeface="微軟正黑體" panose="020B0604030504040204" pitchFamily="34" charset="-120"/>
              </a:rPr>
              <a:t>iSpan</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資展國際 </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數據科學領導品牌</a:t>
            </a:r>
          </a:p>
        </p:txBody>
      </p:sp>
    </p:spTree>
    <p:extLst>
      <p:ext uri="{BB962C8B-B14F-4D97-AF65-F5344CB8AC3E}">
        <p14:creationId xmlns:p14="http://schemas.microsoft.com/office/powerpoint/2010/main" val="2918152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dt="0"/>
  <p:txStyles>
    <p:title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p:titleStyle>
    <p:body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microsoft.com/office/2007/relationships/hdphoto" Target="../media/hdphoto8.wdp"/><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6.png"/><Relationship Id="rId5" Type="http://schemas.microsoft.com/office/2007/relationships/hdphoto" Target="../media/hdphoto7.wdp"/><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49.png"/><Relationship Id="rId10"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microsoft.com/office/2007/relationships/hdphoto" Target="../media/hdphoto10.wdp"/><Relationship Id="rId5" Type="http://schemas.openxmlformats.org/officeDocument/2006/relationships/image" Target="../media/image68.png"/><Relationship Id="rId4" Type="http://schemas.openxmlformats.org/officeDocument/2006/relationships/image" Target="../media/image67.gif"/></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71.pn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12.xml"/><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845606E-1F48-4108-96CA-11A4E2272B6B}"/>
              </a:ext>
            </a:extLst>
          </p:cNvPr>
          <p:cNvSpPr/>
          <p:nvPr/>
        </p:nvSpPr>
        <p:spPr>
          <a:xfrm>
            <a:off x="0" y="0"/>
            <a:ext cx="12192000" cy="6858000"/>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E260EF42-5E54-479B-888E-2419B44FE1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8" name="圖片 7" descr="一張含有 虛構角色, 面具, 恐怖 的圖片&#10;&#10;自動產生的描述">
            <a:extLst>
              <a:ext uri="{FF2B5EF4-FFF2-40B4-BE49-F238E27FC236}">
                <a16:creationId xmlns:a16="http://schemas.microsoft.com/office/drawing/2014/main" id="{AC1FFE6B-4180-4D50-A785-7F9EEE319350}"/>
              </a:ext>
            </a:extLst>
          </p:cNvPr>
          <p:cNvPicPr>
            <a:picLocks noChangeAspect="1"/>
          </p:cNvPicPr>
          <p:nvPr/>
        </p:nvPicPr>
        <p:blipFill rotWithShape="1">
          <a:blip r:embed="rId2">
            <a:extLst>
              <a:ext uri="{28A0092B-C50C-407E-A947-70E740481C1C}">
                <a14:useLocalDpi xmlns:a14="http://schemas.microsoft.com/office/drawing/2010/main" val="0"/>
              </a:ext>
            </a:extLst>
          </a:blip>
          <a:srcRect r="18025"/>
          <a:stretch/>
        </p:blipFill>
        <p:spPr>
          <a:xfrm>
            <a:off x="0" y="0"/>
            <a:ext cx="8432800" cy="6858000"/>
          </a:xfrm>
          <a:prstGeom prst="rect">
            <a:avLst/>
          </a:prstGeom>
          <a:ln>
            <a:noFill/>
          </a:ln>
          <a:effectLst>
            <a:outerShdw blurRad="190500" algn="tl" rotWithShape="0">
              <a:srgbClr val="000000">
                <a:alpha val="70000"/>
              </a:srgbClr>
            </a:outerShdw>
          </a:effectLst>
        </p:spPr>
      </p:pic>
      <p:sp>
        <p:nvSpPr>
          <p:cNvPr id="27" name="矩形 26">
            <a:extLst>
              <a:ext uri="{FF2B5EF4-FFF2-40B4-BE49-F238E27FC236}">
                <a16:creationId xmlns:a16="http://schemas.microsoft.com/office/drawing/2014/main" id="{77059B22-10A4-44F5-88D0-9E509F9F1C91}"/>
              </a:ext>
            </a:extLst>
          </p:cNvPr>
          <p:cNvSpPr/>
          <p:nvPr/>
        </p:nvSpPr>
        <p:spPr>
          <a:xfrm>
            <a:off x="-2527" y="-16527"/>
            <a:ext cx="8432800" cy="6858000"/>
          </a:xfrm>
          <a:prstGeom prst="rect">
            <a:avLst/>
          </a:prstGeom>
          <a:solidFill>
            <a:schemeClr val="bg1">
              <a:lumMod val="50000"/>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5B806F1A-2DF8-4BBB-8109-3F788CCAEBCA}"/>
              </a:ext>
            </a:extLst>
          </p:cNvPr>
          <p:cNvSpPr/>
          <p:nvPr/>
        </p:nvSpPr>
        <p:spPr>
          <a:xfrm rot="10800000">
            <a:off x="2613891" y="2173816"/>
            <a:ext cx="7531100" cy="2510367"/>
          </a:xfrm>
          <a:prstGeom prst="rect">
            <a:avLst/>
          </a:prstGeom>
          <a:gradFill flip="none" rotWithShape="1">
            <a:gsLst>
              <a:gs pos="0">
                <a:schemeClr val="accent1">
                  <a:lumMod val="40000"/>
                  <a:lumOff val="60000"/>
                  <a:alpha val="80000"/>
                </a:schemeClr>
              </a:gs>
              <a:gs pos="32000">
                <a:schemeClr val="accent1">
                  <a:lumMod val="45000"/>
                  <a:lumOff val="55000"/>
                </a:schemeClr>
              </a:gs>
              <a:gs pos="100000">
                <a:srgbClr val="6C8F93">
                  <a:alpha val="9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72B59CB5-2D7D-42C0-B101-3C9EE0482795}"/>
              </a:ext>
            </a:extLst>
          </p:cNvPr>
          <p:cNvSpPr/>
          <p:nvPr/>
        </p:nvSpPr>
        <p:spPr>
          <a:xfrm rot="10800000">
            <a:off x="2358448" y="2002604"/>
            <a:ext cx="8055552" cy="28572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45CC8680-443C-413C-98E5-21B280DA4E07}"/>
              </a:ext>
            </a:extLst>
          </p:cNvPr>
          <p:cNvSpPr/>
          <p:nvPr/>
        </p:nvSpPr>
        <p:spPr>
          <a:xfrm>
            <a:off x="8512400" y="1866077"/>
            <a:ext cx="1800000" cy="18324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solidFill>
                  <a:sysClr val="windowText" lastClr="000000"/>
                </a:solidFill>
              </a:ln>
              <a:solidFill>
                <a:prstClr val="white"/>
              </a:solidFill>
              <a:effectLst/>
              <a:uLnTx/>
              <a:uFillTx/>
              <a:latin typeface="Calibri" panose="020F0502020204030204"/>
              <a:ea typeface="新細明體" panose="02020500000000000000" pitchFamily="18" charset="-120"/>
              <a:cs typeface="+mn-cs"/>
            </a:endParaRPr>
          </a:p>
        </p:txBody>
      </p:sp>
      <p:pic>
        <p:nvPicPr>
          <p:cNvPr id="35" name="圖片 34" descr="一張含有 符號, 字型, 標誌, 圖形 的圖片&#10;&#10;自動產生的描述">
            <a:extLst>
              <a:ext uri="{FF2B5EF4-FFF2-40B4-BE49-F238E27FC236}">
                <a16:creationId xmlns:a16="http://schemas.microsoft.com/office/drawing/2014/main" id="{D05E3F62-9751-4433-8EE9-7812D5E80F9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44991" y="1729551"/>
            <a:ext cx="1800000" cy="1800000"/>
          </a:xfrm>
          <a:prstGeom prst="rect">
            <a:avLst/>
          </a:prstGeom>
        </p:spPr>
      </p:pic>
      <p:sp>
        <p:nvSpPr>
          <p:cNvPr id="36" name="文字方塊 35">
            <a:extLst>
              <a:ext uri="{FF2B5EF4-FFF2-40B4-BE49-F238E27FC236}">
                <a16:creationId xmlns:a16="http://schemas.microsoft.com/office/drawing/2014/main" id="{9921DCF5-9509-4F5F-B925-C343D9F75541}"/>
              </a:ext>
            </a:extLst>
          </p:cNvPr>
          <p:cNvSpPr txBox="1"/>
          <p:nvPr/>
        </p:nvSpPr>
        <p:spPr>
          <a:xfrm>
            <a:off x="2856456" y="2428338"/>
            <a:ext cx="358867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Machine Learning</a:t>
            </a:r>
            <a:endParaRPr kumimoji="0" lang="zh-TW" altLang="en-US"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FDC41838-6989-46A2-B329-AFC4F2C1C7B0}"/>
              </a:ext>
            </a:extLst>
          </p:cNvPr>
          <p:cNvSpPr txBox="1"/>
          <p:nvPr/>
        </p:nvSpPr>
        <p:spPr>
          <a:xfrm>
            <a:off x="4123781" y="3282287"/>
            <a:ext cx="319965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ML</a:t>
            </a:r>
            <a:r>
              <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master zero to one</a:t>
            </a:r>
            <a:endPar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3E2ECDF5-71F9-4B5B-99F2-7B1346DBF634}"/>
              </a:ext>
            </a:extLst>
          </p:cNvPr>
          <p:cNvSpPr txBox="1"/>
          <p:nvPr/>
        </p:nvSpPr>
        <p:spPr>
          <a:xfrm>
            <a:off x="8768080" y="5710018"/>
            <a:ext cx="3291840" cy="646331"/>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2024 </a:t>
            </a:r>
            <a:r>
              <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版權所有，請勿抄襲或盜用</a:t>
            </a:r>
            <a:endPar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禁止任何未經同意的抄襲、引用或商業分享。</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維陽保留最終法律追訴權</a:t>
            </a:r>
          </a:p>
        </p:txBody>
      </p:sp>
    </p:spTree>
    <p:extLst>
      <p:ext uri="{BB962C8B-B14F-4D97-AF65-F5344CB8AC3E}">
        <p14:creationId xmlns:p14="http://schemas.microsoft.com/office/powerpoint/2010/main" val="2326498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DB35C67-4C90-4826-A46F-5E3BC89D3CD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時間花費</a:t>
            </a:r>
          </a:p>
        </p:txBody>
      </p:sp>
      <p:sp>
        <p:nvSpPr>
          <p:cNvPr id="5" name="矩形 4">
            <a:extLst>
              <a:ext uri="{FF2B5EF4-FFF2-40B4-BE49-F238E27FC236}">
                <a16:creationId xmlns:a16="http://schemas.microsoft.com/office/drawing/2014/main" id="{0B6FDD52-9601-49D9-8A10-B6A974882BE9}"/>
              </a:ext>
            </a:extLst>
          </p:cNvPr>
          <p:cNvSpPr/>
          <p:nvPr/>
        </p:nvSpPr>
        <p:spPr>
          <a:xfrm>
            <a:off x="355600" y="9588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What data scientists spend the most time doing</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006FFCB5-95DA-4FF4-B641-3A25308336F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50173"/>
          <a:stretch/>
        </p:blipFill>
        <p:spPr>
          <a:xfrm>
            <a:off x="5969530" y="2116666"/>
            <a:ext cx="5705475" cy="2743200"/>
          </a:xfrm>
          <a:prstGeom prst="rect">
            <a:avLst/>
          </a:prstGeom>
        </p:spPr>
      </p:pic>
      <p:pic>
        <p:nvPicPr>
          <p:cNvPr id="7" name="圖片 6">
            <a:extLst>
              <a:ext uri="{FF2B5EF4-FFF2-40B4-BE49-F238E27FC236}">
                <a16:creationId xmlns:a16="http://schemas.microsoft.com/office/drawing/2014/main" id="{98A7B1F1-D614-4243-8EFB-7E83B371E88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2345" b="50442"/>
          <a:stretch/>
        </p:blipFill>
        <p:spPr>
          <a:xfrm>
            <a:off x="262996" y="2345268"/>
            <a:ext cx="5705475" cy="2599266"/>
          </a:xfrm>
          <a:prstGeom prst="rect">
            <a:avLst/>
          </a:prstGeom>
        </p:spPr>
      </p:pic>
      <p:sp>
        <p:nvSpPr>
          <p:cNvPr id="8" name="矩形 7">
            <a:extLst>
              <a:ext uri="{FF2B5EF4-FFF2-40B4-BE49-F238E27FC236}">
                <a16:creationId xmlns:a16="http://schemas.microsoft.com/office/drawing/2014/main" id="{CC738867-3F9D-42E7-9845-CC4F1008CA0C}"/>
              </a:ext>
            </a:extLst>
          </p:cNvPr>
          <p:cNvSpPr/>
          <p:nvPr/>
        </p:nvSpPr>
        <p:spPr>
          <a:xfrm>
            <a:off x="3064933" y="3124200"/>
            <a:ext cx="2065867" cy="4741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67687BDB-66D3-4A7A-881A-E0C435379AC5}"/>
              </a:ext>
            </a:extLst>
          </p:cNvPr>
          <p:cNvSpPr/>
          <p:nvPr/>
        </p:nvSpPr>
        <p:spPr>
          <a:xfrm>
            <a:off x="8729133" y="3124200"/>
            <a:ext cx="2065867" cy="4741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26042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A69109F9-8B1A-6C74-EC4E-57FF962DFAE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何謂機器學習</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grpSp>
        <p:nvGrpSpPr>
          <p:cNvPr id="46" name="群組 45">
            <a:extLst>
              <a:ext uri="{FF2B5EF4-FFF2-40B4-BE49-F238E27FC236}">
                <a16:creationId xmlns:a16="http://schemas.microsoft.com/office/drawing/2014/main" id="{F7EB4DD3-0DF5-46AF-B732-53A747AE3917}"/>
              </a:ext>
            </a:extLst>
          </p:cNvPr>
          <p:cNvGrpSpPr/>
          <p:nvPr/>
        </p:nvGrpSpPr>
        <p:grpSpPr>
          <a:xfrm>
            <a:off x="2135560" y="1412776"/>
            <a:ext cx="9322194" cy="4761820"/>
            <a:chOff x="623392" y="1268760"/>
            <a:chExt cx="11520109" cy="6298863"/>
          </a:xfrm>
        </p:grpSpPr>
        <p:pic>
          <p:nvPicPr>
            <p:cNvPr id="4" name="圖片 3">
              <a:extLst>
                <a:ext uri="{FF2B5EF4-FFF2-40B4-BE49-F238E27FC236}">
                  <a16:creationId xmlns:a16="http://schemas.microsoft.com/office/drawing/2014/main" id="{E9611BA8-9E0B-3470-755B-3576039CD3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5579224" y="4167309"/>
              <a:ext cx="1080121" cy="740654"/>
            </a:xfrm>
            <a:prstGeom prst="rect">
              <a:avLst/>
            </a:prstGeom>
          </p:spPr>
        </p:pic>
        <p:pic>
          <p:nvPicPr>
            <p:cNvPr id="6" name="圖片 5">
              <a:extLst>
                <a:ext uri="{FF2B5EF4-FFF2-40B4-BE49-F238E27FC236}">
                  <a16:creationId xmlns:a16="http://schemas.microsoft.com/office/drawing/2014/main" id="{066A53AE-EDD0-2FDC-AB1E-0BB4ABBE9C6A}"/>
                </a:ext>
              </a:extLst>
            </p:cNvPr>
            <p:cNvPicPr>
              <a:picLocks noChangeAspect="1"/>
            </p:cNvPicPr>
            <p:nvPr/>
          </p:nvPicPr>
          <p:blipFill>
            <a:blip r:embed="rId4"/>
            <a:stretch>
              <a:fillRect/>
            </a:stretch>
          </p:blipFill>
          <p:spPr>
            <a:xfrm>
              <a:off x="623392" y="1268760"/>
              <a:ext cx="3528392" cy="1411356"/>
            </a:xfrm>
            <a:prstGeom prst="rect">
              <a:avLst/>
            </a:prstGeom>
          </p:spPr>
        </p:pic>
        <p:sp>
          <p:nvSpPr>
            <p:cNvPr id="9" name="文字方塊 8">
              <a:extLst>
                <a:ext uri="{FF2B5EF4-FFF2-40B4-BE49-F238E27FC236}">
                  <a16:creationId xmlns:a16="http://schemas.microsoft.com/office/drawing/2014/main" id="{158088C1-EB8F-F91E-5CEC-9A0265903555}"/>
                </a:ext>
              </a:extLst>
            </p:cNvPr>
            <p:cNvSpPr txBox="1"/>
            <p:nvPr/>
          </p:nvSpPr>
          <p:spPr>
            <a:xfrm>
              <a:off x="8098174" y="1477359"/>
              <a:ext cx="36004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馬、青蛙、卡車</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7172" name="Picture 4" descr="Method of acoustic emission signal denoising and signal anal">
              <a:extLst>
                <a:ext uri="{FF2B5EF4-FFF2-40B4-BE49-F238E27FC236}">
                  <a16:creationId xmlns:a16="http://schemas.microsoft.com/office/drawing/2014/main" id="{223E3570-6CDB-94AA-86C9-5B50A22C7D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416" y="3140968"/>
              <a:ext cx="2843325" cy="115212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線單箭頭接點 20">
              <a:extLst>
                <a:ext uri="{FF2B5EF4-FFF2-40B4-BE49-F238E27FC236}">
                  <a16:creationId xmlns:a16="http://schemas.microsoft.com/office/drawing/2014/main" id="{9B3E41C9-E219-CF16-E34F-7FCD712ED9D7}"/>
                </a:ext>
              </a:extLst>
            </p:cNvPr>
            <p:cNvCxnSpPr>
              <a:stCxn id="6" idx="3"/>
              <a:endCxn id="4" idx="1"/>
            </p:cNvCxnSpPr>
            <p:nvPr/>
          </p:nvCxnSpPr>
          <p:spPr>
            <a:xfrm>
              <a:off x="4151784" y="1974438"/>
              <a:ext cx="1427441" cy="2563198"/>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2" name="直線單箭頭接點 21">
              <a:extLst>
                <a:ext uri="{FF2B5EF4-FFF2-40B4-BE49-F238E27FC236}">
                  <a16:creationId xmlns:a16="http://schemas.microsoft.com/office/drawing/2014/main" id="{8BC1758B-C486-E59D-AFC2-D8BFBE6B932A}"/>
                </a:ext>
              </a:extLst>
            </p:cNvPr>
            <p:cNvCxnSpPr>
              <a:cxnSpLocks/>
              <a:stCxn id="7172" idx="3"/>
              <a:endCxn id="4" idx="1"/>
            </p:cNvCxnSpPr>
            <p:nvPr/>
          </p:nvCxnSpPr>
          <p:spPr>
            <a:xfrm>
              <a:off x="3682742" y="3717032"/>
              <a:ext cx="1896483" cy="820603"/>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5" name="直線單箭頭接點 24">
              <a:extLst>
                <a:ext uri="{FF2B5EF4-FFF2-40B4-BE49-F238E27FC236}">
                  <a16:creationId xmlns:a16="http://schemas.microsoft.com/office/drawing/2014/main" id="{2FFE5512-FC29-EF20-4402-65B8E2285E2A}"/>
                </a:ext>
              </a:extLst>
            </p:cNvPr>
            <p:cNvCxnSpPr>
              <a:cxnSpLocks/>
              <a:stCxn id="4" idx="3"/>
              <a:endCxn id="9" idx="1"/>
            </p:cNvCxnSpPr>
            <p:nvPr/>
          </p:nvCxnSpPr>
          <p:spPr>
            <a:xfrm flipV="1">
              <a:off x="6659345" y="1662025"/>
              <a:ext cx="1438829" cy="2875610"/>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30" name="文字方塊 29">
              <a:extLst>
                <a:ext uri="{FF2B5EF4-FFF2-40B4-BE49-F238E27FC236}">
                  <a16:creationId xmlns:a16="http://schemas.microsoft.com/office/drawing/2014/main" id="{2988E246-B171-DEB7-05C9-C49B809CFF93}"/>
                </a:ext>
              </a:extLst>
            </p:cNvPr>
            <p:cNvSpPr txBox="1"/>
            <p:nvPr/>
          </p:nvSpPr>
          <p:spPr>
            <a:xfrm>
              <a:off x="8543101" y="3304472"/>
              <a:ext cx="3600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你好嗎</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358700B2-892E-C5E2-E080-51C99AC653B1}"/>
                </a:ext>
              </a:extLst>
            </p:cNvPr>
            <p:cNvCxnSpPr>
              <a:cxnSpLocks/>
              <a:stCxn id="4" idx="3"/>
              <a:endCxn id="30" idx="1"/>
            </p:cNvCxnSpPr>
            <p:nvPr/>
          </p:nvCxnSpPr>
          <p:spPr>
            <a:xfrm flipV="1">
              <a:off x="6659345" y="3489138"/>
              <a:ext cx="1883756" cy="1048497"/>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7174" name="Picture 6">
              <a:extLst>
                <a:ext uri="{FF2B5EF4-FFF2-40B4-BE49-F238E27FC236}">
                  <a16:creationId xmlns:a16="http://schemas.microsoft.com/office/drawing/2014/main" id="{332A94CA-B0E9-5127-CB17-56C5BD0662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39" t="14578" r="61961" b="9311"/>
            <a:stretch/>
          </p:blipFill>
          <p:spPr bwMode="auto">
            <a:xfrm>
              <a:off x="1847528" y="4581128"/>
              <a:ext cx="1368319" cy="167374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FB32530A-C6A5-3CF8-2B4A-36642BFCDC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874" r="8269"/>
            <a:stretch/>
          </p:blipFill>
          <p:spPr bwMode="auto">
            <a:xfrm>
              <a:off x="8544271" y="4149081"/>
              <a:ext cx="1600569" cy="2667613"/>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線單箭頭接點 38">
              <a:extLst>
                <a:ext uri="{FF2B5EF4-FFF2-40B4-BE49-F238E27FC236}">
                  <a16:creationId xmlns:a16="http://schemas.microsoft.com/office/drawing/2014/main" id="{6BD87911-D76D-8308-1B44-EA35DBDC90B1}"/>
                </a:ext>
              </a:extLst>
            </p:cNvPr>
            <p:cNvCxnSpPr>
              <a:cxnSpLocks/>
              <a:stCxn id="7174" idx="3"/>
              <a:endCxn id="4" idx="1"/>
            </p:cNvCxnSpPr>
            <p:nvPr/>
          </p:nvCxnSpPr>
          <p:spPr>
            <a:xfrm flipV="1">
              <a:off x="3215847" y="4537635"/>
              <a:ext cx="2363377" cy="880366"/>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7866E928-A934-D767-7ED7-23D545520E06}"/>
                </a:ext>
              </a:extLst>
            </p:cNvPr>
            <p:cNvCxnSpPr>
              <a:cxnSpLocks/>
              <a:stCxn id="4" idx="3"/>
              <a:endCxn id="37" idx="1"/>
            </p:cNvCxnSpPr>
            <p:nvPr/>
          </p:nvCxnSpPr>
          <p:spPr>
            <a:xfrm>
              <a:off x="6659345" y="4537636"/>
              <a:ext cx="1884926" cy="945251"/>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59" name="直線單箭頭接點 58">
              <a:extLst>
                <a:ext uri="{FF2B5EF4-FFF2-40B4-BE49-F238E27FC236}">
                  <a16:creationId xmlns:a16="http://schemas.microsoft.com/office/drawing/2014/main" id="{37FCB7A7-53CD-1265-5D4F-CE2BA22BCB1C}"/>
                </a:ext>
              </a:extLst>
            </p:cNvPr>
            <p:cNvCxnSpPr>
              <a:cxnSpLocks/>
              <a:stCxn id="57" idx="3"/>
              <a:endCxn id="4" idx="1"/>
            </p:cNvCxnSpPr>
            <p:nvPr/>
          </p:nvCxnSpPr>
          <p:spPr>
            <a:xfrm flipV="1">
              <a:off x="3470928" y="4537635"/>
              <a:ext cx="2108297" cy="2532645"/>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62" name="直線單箭頭接點 61">
              <a:extLst>
                <a:ext uri="{FF2B5EF4-FFF2-40B4-BE49-F238E27FC236}">
                  <a16:creationId xmlns:a16="http://schemas.microsoft.com/office/drawing/2014/main" id="{43A76D70-8363-523F-0DF3-3B49D91E3895}"/>
                </a:ext>
              </a:extLst>
            </p:cNvPr>
            <p:cNvCxnSpPr>
              <a:cxnSpLocks/>
              <a:stCxn id="4" idx="3"/>
              <a:endCxn id="7171" idx="1"/>
            </p:cNvCxnSpPr>
            <p:nvPr/>
          </p:nvCxnSpPr>
          <p:spPr>
            <a:xfrm>
              <a:off x="6659345" y="4537636"/>
              <a:ext cx="1527814" cy="2785713"/>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171" name="文字方塊 7170">
              <a:extLst>
                <a:ext uri="{FF2B5EF4-FFF2-40B4-BE49-F238E27FC236}">
                  <a16:creationId xmlns:a16="http://schemas.microsoft.com/office/drawing/2014/main" id="{A28A4FB5-F628-E504-C245-8D6B27FF1D5A}"/>
                </a:ext>
              </a:extLst>
            </p:cNvPr>
            <p:cNvSpPr txBox="1"/>
            <p:nvPr/>
          </p:nvSpPr>
          <p:spPr>
            <a:xfrm>
              <a:off x="8187159" y="7079076"/>
              <a:ext cx="3600400" cy="488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漲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or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跌</a:t>
              </a:r>
            </a:p>
          </p:txBody>
        </p:sp>
      </p:grpSp>
      <p:sp>
        <p:nvSpPr>
          <p:cNvPr id="47" name="矩形 46">
            <a:extLst>
              <a:ext uri="{FF2B5EF4-FFF2-40B4-BE49-F238E27FC236}">
                <a16:creationId xmlns:a16="http://schemas.microsoft.com/office/drawing/2014/main" id="{6F4BB18F-6736-5623-868B-582CAB46FBFB}"/>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想要找到一個方程式滿足以下情境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影像、語音、文字</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等</a:t>
            </a:r>
          </a:p>
        </p:txBody>
      </p:sp>
      <p:sp>
        <p:nvSpPr>
          <p:cNvPr id="53" name="文字方塊 52">
            <a:extLst>
              <a:ext uri="{FF2B5EF4-FFF2-40B4-BE49-F238E27FC236}">
                <a16:creationId xmlns:a16="http://schemas.microsoft.com/office/drawing/2014/main" id="{31694559-AA54-B054-51A3-D47AA37868B7}"/>
              </a:ext>
            </a:extLst>
          </p:cNvPr>
          <p:cNvSpPr txBox="1"/>
          <p:nvPr/>
        </p:nvSpPr>
        <p:spPr>
          <a:xfrm>
            <a:off x="1055440" y="3068960"/>
            <a:ext cx="11521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Speech</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4" name="文字方塊 53">
            <a:extLst>
              <a:ext uri="{FF2B5EF4-FFF2-40B4-BE49-F238E27FC236}">
                <a16:creationId xmlns:a16="http://schemas.microsoft.com/office/drawing/2014/main" id="{C2F51DE2-0D50-6289-F65C-A86D4CBCBF41}"/>
              </a:ext>
            </a:extLst>
          </p:cNvPr>
          <p:cNvSpPr txBox="1"/>
          <p:nvPr/>
        </p:nvSpPr>
        <p:spPr>
          <a:xfrm>
            <a:off x="839416" y="4437112"/>
            <a:ext cx="2232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Nature language</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5" name="文字方塊 54">
            <a:extLst>
              <a:ext uri="{FF2B5EF4-FFF2-40B4-BE49-F238E27FC236}">
                <a16:creationId xmlns:a16="http://schemas.microsoft.com/office/drawing/2014/main" id="{FED353FB-7C17-1C78-C3BF-407DC6F15596}"/>
              </a:ext>
            </a:extLst>
          </p:cNvPr>
          <p:cNvSpPr txBox="1"/>
          <p:nvPr/>
        </p:nvSpPr>
        <p:spPr>
          <a:xfrm>
            <a:off x="983432" y="1772816"/>
            <a:ext cx="2232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Image</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57" name="圖片 56">
            <a:extLst>
              <a:ext uri="{FF2B5EF4-FFF2-40B4-BE49-F238E27FC236}">
                <a16:creationId xmlns:a16="http://schemas.microsoft.com/office/drawing/2014/main" id="{D6649599-CEA3-598B-97FB-BA4EE71AF682}"/>
              </a:ext>
            </a:extLst>
          </p:cNvPr>
          <p:cNvPicPr>
            <a:picLocks noChangeAspect="1"/>
          </p:cNvPicPr>
          <p:nvPr/>
        </p:nvPicPr>
        <p:blipFill>
          <a:blip r:embed="rId7"/>
          <a:stretch>
            <a:fillRect/>
          </a:stretch>
        </p:blipFill>
        <p:spPr>
          <a:xfrm>
            <a:off x="2855640" y="5301208"/>
            <a:ext cx="1584176" cy="994812"/>
          </a:xfrm>
          <a:prstGeom prst="rect">
            <a:avLst/>
          </a:prstGeom>
        </p:spPr>
      </p:pic>
      <p:sp>
        <p:nvSpPr>
          <p:cNvPr id="58" name="文字方塊 57">
            <a:extLst>
              <a:ext uri="{FF2B5EF4-FFF2-40B4-BE49-F238E27FC236}">
                <a16:creationId xmlns:a16="http://schemas.microsoft.com/office/drawing/2014/main" id="{05F1B57E-44AC-3070-CA70-DBCBFBA49973}"/>
              </a:ext>
            </a:extLst>
          </p:cNvPr>
          <p:cNvSpPr txBox="1"/>
          <p:nvPr/>
        </p:nvSpPr>
        <p:spPr>
          <a:xfrm>
            <a:off x="1127448" y="5517232"/>
            <a:ext cx="14474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Time Series</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056127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問題類型</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分類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回歸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分群</a:t>
            </a:r>
          </a:p>
        </p:txBody>
      </p:sp>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分類和分群傻傻分不清楚</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1266" name="Picture 2">
            <a:extLst>
              <a:ext uri="{FF2B5EF4-FFF2-40B4-BE49-F238E27FC236}">
                <a16:creationId xmlns:a16="http://schemas.microsoft.com/office/drawing/2014/main" id="{4D4D0798-34E6-D9F5-C06D-43AE08F09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18" y="2036523"/>
            <a:ext cx="5102242" cy="2427210"/>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E445EF8D-DE7C-D6C8-E223-B68885569309}"/>
              </a:ext>
            </a:extLst>
          </p:cNvPr>
          <p:cNvSpPr txBox="1"/>
          <p:nvPr/>
        </p:nvSpPr>
        <p:spPr>
          <a:xfrm>
            <a:off x="1127448"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監督式學習</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有標籤</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 name="文字方塊 7">
            <a:extLst>
              <a:ext uri="{FF2B5EF4-FFF2-40B4-BE49-F238E27FC236}">
                <a16:creationId xmlns:a16="http://schemas.microsoft.com/office/drawing/2014/main" id="{84411A49-2751-E6ED-7FDA-A34CD2439FDC}"/>
              </a:ext>
            </a:extLst>
          </p:cNvPr>
          <p:cNvSpPr txBox="1"/>
          <p:nvPr/>
        </p:nvSpPr>
        <p:spPr>
          <a:xfrm>
            <a:off x="7536160"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非監督式學習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無標籤</a:t>
            </a:r>
          </a:p>
        </p:txBody>
      </p:sp>
      <p:sp>
        <p:nvSpPr>
          <p:cNvPr id="9" name="文字方塊 8">
            <a:extLst>
              <a:ext uri="{FF2B5EF4-FFF2-40B4-BE49-F238E27FC236}">
                <a16:creationId xmlns:a16="http://schemas.microsoft.com/office/drawing/2014/main" id="{46D072C1-2EE0-C0B7-EFD8-3E2A639B5623}"/>
              </a:ext>
            </a:extLst>
          </p:cNvPr>
          <p:cNvSpPr txBox="1"/>
          <p:nvPr/>
        </p:nvSpPr>
        <p:spPr>
          <a:xfrm>
            <a:off x="839416" y="4869160"/>
            <a:ext cx="4896544"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分類問題：找到將不同類別資料</a:t>
            </a:r>
            <a:r>
              <a:rPr kumimoji="0" lang="zh-TW" altLang="en-US" sz="16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分開</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的函式</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回歸問題：找到符合資料分析的函式</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1268" name="Picture 4" descr="AI - Ch18 機器學習(6), 分群/聚類：K平均演算法Clustering: K-means Algorithm | Mr. Opengate">
            <a:extLst>
              <a:ext uri="{FF2B5EF4-FFF2-40B4-BE49-F238E27FC236}">
                <a16:creationId xmlns:a16="http://schemas.microsoft.com/office/drawing/2014/main" id="{1F2A09EF-6912-C2D9-08BC-8E3B5A57F4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78" b="6899"/>
          <a:stretch/>
        </p:blipFill>
        <p:spPr bwMode="auto">
          <a:xfrm>
            <a:off x="6888088" y="2060404"/>
            <a:ext cx="4710892" cy="2580018"/>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C30B0EBA-140F-7234-FF6F-D16B0CC6DEEB}"/>
              </a:ext>
            </a:extLst>
          </p:cNvPr>
          <p:cNvSpPr txBox="1"/>
          <p:nvPr/>
        </p:nvSpPr>
        <p:spPr>
          <a:xfrm>
            <a:off x="7392144" y="4822993"/>
            <a:ext cx="4896544"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分群問題：找到相似性高的群集</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C6664FF5-EE29-8754-A9B6-5E18A5835755}"/>
              </a:ext>
            </a:extLst>
          </p:cNvPr>
          <p:cNvSpPr txBox="1"/>
          <p:nvPr/>
        </p:nvSpPr>
        <p:spPr>
          <a:xfrm>
            <a:off x="839416"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A25030CF-9934-4737-1AA2-CC4BC20C053A}"/>
              </a:ext>
            </a:extLst>
          </p:cNvPr>
          <p:cNvSpPr txBox="1"/>
          <p:nvPr/>
        </p:nvSpPr>
        <p:spPr>
          <a:xfrm>
            <a:off x="3151965"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回歸</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6BE15384-B341-1755-448F-F4E90644F685}"/>
              </a:ext>
            </a:extLst>
          </p:cNvPr>
          <p:cNvSpPr txBox="1"/>
          <p:nvPr/>
        </p:nvSpPr>
        <p:spPr>
          <a:xfrm>
            <a:off x="8259273"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分群</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04711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3382AE2-8851-D2E5-5DA0-0EEA54DE76F1}"/>
              </a:ext>
            </a:extLst>
          </p:cNvPr>
          <p:cNvPicPr>
            <a:picLocks noChangeAspect="1"/>
          </p:cNvPicPr>
          <p:nvPr/>
        </p:nvPicPr>
        <p:blipFill>
          <a:blip r:embed="rId2"/>
          <a:stretch>
            <a:fillRect/>
          </a:stretch>
        </p:blipFill>
        <p:spPr>
          <a:xfrm>
            <a:off x="940593" y="1366837"/>
            <a:ext cx="10310813" cy="4124325"/>
          </a:xfrm>
          <a:prstGeom prst="rect">
            <a:avLst/>
          </a:prstGeom>
        </p:spPr>
      </p:pic>
      <p:sp>
        <p:nvSpPr>
          <p:cNvPr id="8" name="Rectangle 3">
            <a:extLst>
              <a:ext uri="{FF2B5EF4-FFF2-40B4-BE49-F238E27FC236}">
                <a16:creationId xmlns:a16="http://schemas.microsoft.com/office/drawing/2014/main" id="{A6C46CBE-66E0-0374-ECC2-DD1920B38A63}"/>
              </a:ext>
            </a:extLst>
          </p:cNvPr>
          <p:cNvSpPr/>
          <p:nvPr/>
        </p:nvSpPr>
        <p:spPr>
          <a:xfrm>
            <a:off x="1573593" y="1933193"/>
            <a:ext cx="1693482" cy="838581"/>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提取資料</a:t>
            </a:r>
            <a:endParaRPr kumimoji="0" lang="en-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t>
            </a:r>
            <a:r>
              <a:rPr kumimoji="0" lang="en-US"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Extract</a:t>
            </a:r>
            <a:r>
              <a:rPr kumimoji="0" lang="en-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t>
            </a:r>
          </a:p>
        </p:txBody>
      </p:sp>
      <p:sp>
        <p:nvSpPr>
          <p:cNvPr id="9" name="Rectangle 5">
            <a:extLst>
              <a:ext uri="{FF2B5EF4-FFF2-40B4-BE49-F238E27FC236}">
                <a16:creationId xmlns:a16="http://schemas.microsoft.com/office/drawing/2014/main" id="{BA2EF8CD-44F8-8D42-5FD0-5A9E276B8946}"/>
              </a:ext>
            </a:extLst>
          </p:cNvPr>
          <p:cNvSpPr/>
          <p:nvPr/>
        </p:nvSpPr>
        <p:spPr>
          <a:xfrm>
            <a:off x="3834030" y="1933193"/>
            <a:ext cx="1693482" cy="838580"/>
          </a:xfrm>
          <a:prstGeom prst="rect">
            <a:avLst/>
          </a:prstGeom>
          <a:solidFill>
            <a:srgbClr val="21B3A9">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轉換資料</a:t>
            </a:r>
            <a:endParaRPr kumimoji="0" lang="en-US" altLang="zh-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(Transform)</a:t>
            </a:r>
          </a:p>
        </p:txBody>
      </p:sp>
      <p:sp>
        <p:nvSpPr>
          <p:cNvPr id="11" name="Rectangle 226">
            <a:extLst>
              <a:ext uri="{FF2B5EF4-FFF2-40B4-BE49-F238E27FC236}">
                <a16:creationId xmlns:a16="http://schemas.microsoft.com/office/drawing/2014/main" id="{6FD4B397-3C88-C7AC-EB40-240FD421C856}"/>
              </a:ext>
            </a:extLst>
          </p:cNvPr>
          <p:cNvSpPr/>
          <p:nvPr/>
        </p:nvSpPr>
        <p:spPr>
          <a:xfrm>
            <a:off x="6065891" y="1933192"/>
            <a:ext cx="1696983" cy="838579"/>
          </a:xfrm>
          <a:prstGeom prst="rect">
            <a:avLst/>
          </a:prstGeom>
          <a:solidFill>
            <a:srgbClr val="566986">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儲存資料</a:t>
            </a:r>
            <a:endParaRPr kumimoji="0" lang="en-US" altLang="zh-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(Load)</a:t>
            </a:r>
          </a:p>
        </p:txBody>
      </p:sp>
      <p:pic>
        <p:nvPicPr>
          <p:cNvPr id="2050" name="Picture 2" descr="使用深度学习预测岩土稳定性的框架(3种不同方法和代码)_通用_岩土_控制-仿真秀干货文章">
            <a:extLst>
              <a:ext uri="{FF2B5EF4-FFF2-40B4-BE49-F238E27FC236}">
                <a16:creationId xmlns:a16="http://schemas.microsoft.com/office/drawing/2014/main" id="{AEFB5B28-320D-B9A0-DFA6-499A1AE27698}"/>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2998"/>
          <a:stretch/>
        </p:blipFill>
        <p:spPr bwMode="auto">
          <a:xfrm>
            <a:off x="8315325" y="1556617"/>
            <a:ext cx="3178009" cy="1672358"/>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1">
            <a:extLst>
              <a:ext uri="{FF2B5EF4-FFF2-40B4-BE49-F238E27FC236}">
                <a16:creationId xmlns:a16="http://schemas.microsoft.com/office/drawing/2014/main" id="{7886197A-8809-733B-3659-6DCEAEAA458D}"/>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機器學習流程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你以為的</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488500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9" name="群組 1038">
            <a:extLst>
              <a:ext uri="{FF2B5EF4-FFF2-40B4-BE49-F238E27FC236}">
                <a16:creationId xmlns:a16="http://schemas.microsoft.com/office/drawing/2014/main" id="{5A3FBAF3-833C-375C-036C-B37CBACE6415}"/>
              </a:ext>
            </a:extLst>
          </p:cNvPr>
          <p:cNvGrpSpPr/>
          <p:nvPr/>
        </p:nvGrpSpPr>
        <p:grpSpPr>
          <a:xfrm>
            <a:off x="1076326" y="1278251"/>
            <a:ext cx="10277475" cy="4824952"/>
            <a:chOff x="304800" y="1138044"/>
            <a:chExt cx="11692015" cy="5489035"/>
          </a:xfrm>
        </p:grpSpPr>
        <p:sp>
          <p:nvSpPr>
            <p:cNvPr id="33" name="矩形: 圓角 32">
              <a:extLst>
                <a:ext uri="{FF2B5EF4-FFF2-40B4-BE49-F238E27FC236}">
                  <a16:creationId xmlns:a16="http://schemas.microsoft.com/office/drawing/2014/main" id="{E5E7DE8A-12A6-CA27-4802-36635D2F3909}"/>
                </a:ext>
              </a:extLst>
            </p:cNvPr>
            <p:cNvSpPr/>
            <p:nvPr/>
          </p:nvSpPr>
          <p:spPr>
            <a:xfrm>
              <a:off x="4493989" y="1369673"/>
              <a:ext cx="4008369" cy="4781550"/>
            </a:xfrm>
            <a:prstGeom prst="roundRect">
              <a:avLst>
                <a:gd name="adj" fmla="val 2778"/>
              </a:avLst>
            </a:prstGeom>
            <a:noFill/>
            <a:ln w="28575">
              <a:solidFill>
                <a:srgbClr val="1986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EA3B3DFC-32AF-470E-65D1-A81A72B0580D}"/>
                </a:ext>
              </a:extLst>
            </p:cNvPr>
            <p:cNvSpPr/>
            <p:nvPr/>
          </p:nvSpPr>
          <p:spPr>
            <a:xfrm>
              <a:off x="8576747" y="1369673"/>
              <a:ext cx="3420068" cy="4781550"/>
            </a:xfrm>
            <a:prstGeom prst="roundRect">
              <a:avLst>
                <a:gd name="adj" fmla="val 2778"/>
              </a:avLst>
            </a:prstGeom>
            <a:noFill/>
            <a:ln w="28575">
              <a:solidFill>
                <a:srgbClr val="404F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5" name="箭號: 弧形左彎 1024">
              <a:extLst>
                <a:ext uri="{FF2B5EF4-FFF2-40B4-BE49-F238E27FC236}">
                  <a16:creationId xmlns:a16="http://schemas.microsoft.com/office/drawing/2014/main" id="{2DA98818-94D8-56BB-9FBF-25F7692EC3C0}"/>
                </a:ext>
              </a:extLst>
            </p:cNvPr>
            <p:cNvSpPr/>
            <p:nvPr/>
          </p:nvSpPr>
          <p:spPr>
            <a:xfrm rot="5400000">
              <a:off x="7068422" y="4165504"/>
              <a:ext cx="914782" cy="4008368"/>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0" name="箭號: 弧形左彎 59">
              <a:extLst>
                <a:ext uri="{FF2B5EF4-FFF2-40B4-BE49-F238E27FC236}">
                  <a16:creationId xmlns:a16="http://schemas.microsoft.com/office/drawing/2014/main" id="{5746D2F7-8E81-FFEF-7859-48598C747B4A}"/>
                </a:ext>
              </a:extLst>
            </p:cNvPr>
            <p:cNvSpPr/>
            <p:nvPr/>
          </p:nvSpPr>
          <p:spPr>
            <a:xfrm>
              <a:off x="3450097" y="2390775"/>
              <a:ext cx="778409" cy="3097552"/>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1" name="箭號: 弧形左彎 40">
              <a:extLst>
                <a:ext uri="{FF2B5EF4-FFF2-40B4-BE49-F238E27FC236}">
                  <a16:creationId xmlns:a16="http://schemas.microsoft.com/office/drawing/2014/main" id="{9AE4E3CF-B3D9-7F5A-4BD7-A85B5C2D8474}"/>
                </a:ext>
              </a:extLst>
            </p:cNvPr>
            <p:cNvSpPr/>
            <p:nvPr/>
          </p:nvSpPr>
          <p:spPr>
            <a:xfrm rot="5400000">
              <a:off x="5839988" y="2465051"/>
              <a:ext cx="1156100" cy="2891821"/>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 name="Rectangle 3">
              <a:extLst>
                <a:ext uri="{FF2B5EF4-FFF2-40B4-BE49-F238E27FC236}">
                  <a16:creationId xmlns:a16="http://schemas.microsoft.com/office/drawing/2014/main" id="{158C0090-D35C-E958-479A-DAB5BB243EFF}"/>
                </a:ext>
              </a:extLst>
            </p:cNvPr>
            <p:cNvSpPr/>
            <p:nvPr/>
          </p:nvSpPr>
          <p:spPr>
            <a:xfrm>
              <a:off x="706818" y="1645516"/>
              <a:ext cx="1522032" cy="914782"/>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5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Collect</a:t>
              </a:r>
              <a:endParaRPr kumimoji="0" lang="en-TW"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9" name="Rectangle 3">
              <a:extLst>
                <a:ext uri="{FF2B5EF4-FFF2-40B4-BE49-F238E27FC236}">
                  <a16:creationId xmlns:a16="http://schemas.microsoft.com/office/drawing/2014/main" id="{B47747AC-C63A-3F62-B6D5-734F8BA10660}"/>
                </a:ext>
              </a:extLst>
            </p:cNvPr>
            <p:cNvSpPr/>
            <p:nvPr/>
          </p:nvSpPr>
          <p:spPr>
            <a:xfrm>
              <a:off x="2659443" y="1645515"/>
              <a:ext cx="1522032" cy="914783"/>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Feature Engineering or automated feature extraction</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1" name="Rectangle 3">
              <a:extLst>
                <a:ext uri="{FF2B5EF4-FFF2-40B4-BE49-F238E27FC236}">
                  <a16:creationId xmlns:a16="http://schemas.microsoft.com/office/drawing/2014/main" id="{893A06C5-2550-437B-42BD-8C69DFC7A9C2}"/>
                </a:ext>
              </a:extLst>
            </p:cNvPr>
            <p:cNvSpPr/>
            <p:nvPr/>
          </p:nvSpPr>
          <p:spPr>
            <a:xfrm>
              <a:off x="706817" y="2714264"/>
              <a:ext cx="1522032" cy="1084474"/>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Prepare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(Clean, normalize,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Standardize, etc..)</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2" name="Rectangle 3">
              <a:extLst>
                <a:ext uri="{FF2B5EF4-FFF2-40B4-BE49-F238E27FC236}">
                  <a16:creationId xmlns:a16="http://schemas.microsoft.com/office/drawing/2014/main" id="{AEDE63ED-CF21-68A9-63B5-28DAD9751ABF}"/>
                </a:ext>
              </a:extLst>
            </p:cNvPr>
            <p:cNvSpPr/>
            <p:nvPr/>
          </p:nvSpPr>
          <p:spPr>
            <a:xfrm>
              <a:off x="706818" y="3960281"/>
              <a:ext cx="1522032" cy="409767"/>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Label</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3" name="Rectangle 3">
              <a:extLst>
                <a:ext uri="{FF2B5EF4-FFF2-40B4-BE49-F238E27FC236}">
                  <a16:creationId xmlns:a16="http://schemas.microsoft.com/office/drawing/2014/main" id="{2F89DC21-0333-37D6-6BFA-92E496B3D18B}"/>
                </a:ext>
              </a:extLst>
            </p:cNvPr>
            <p:cNvSpPr/>
            <p:nvPr/>
          </p:nvSpPr>
          <p:spPr>
            <a:xfrm>
              <a:off x="706818" y="4531591"/>
              <a:ext cx="1522032" cy="1476948"/>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Preprocess</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engineering</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cxnSp>
          <p:nvCxnSpPr>
            <p:cNvPr id="15" name="接點: 肘形 14">
              <a:extLst>
                <a:ext uri="{FF2B5EF4-FFF2-40B4-BE49-F238E27FC236}">
                  <a16:creationId xmlns:a16="http://schemas.microsoft.com/office/drawing/2014/main" id="{7502C1B7-6A89-3059-A3DC-DC25092061AD}"/>
                </a:ext>
              </a:extLst>
            </p:cNvPr>
            <p:cNvCxnSpPr>
              <a:cxnSpLocks/>
              <a:stCxn id="11" idx="3"/>
              <a:endCxn id="9" idx="2"/>
            </p:cNvCxnSpPr>
            <p:nvPr/>
          </p:nvCxnSpPr>
          <p:spPr>
            <a:xfrm flipV="1">
              <a:off x="2228849" y="2560297"/>
              <a:ext cx="1191610" cy="696205"/>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接點: 肘形 15">
              <a:extLst>
                <a:ext uri="{FF2B5EF4-FFF2-40B4-BE49-F238E27FC236}">
                  <a16:creationId xmlns:a16="http://schemas.microsoft.com/office/drawing/2014/main" id="{F5A8D940-F6C0-6301-AAC1-D3C754B45056}"/>
                </a:ext>
              </a:extLst>
            </p:cNvPr>
            <p:cNvCxnSpPr>
              <a:cxnSpLocks/>
              <a:stCxn id="12" idx="3"/>
              <a:endCxn id="9" idx="2"/>
            </p:cNvCxnSpPr>
            <p:nvPr/>
          </p:nvCxnSpPr>
          <p:spPr>
            <a:xfrm flipV="1">
              <a:off x="2228850" y="2560298"/>
              <a:ext cx="1191609" cy="1604867"/>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9" name="接點: 肘形 18">
              <a:extLst>
                <a:ext uri="{FF2B5EF4-FFF2-40B4-BE49-F238E27FC236}">
                  <a16:creationId xmlns:a16="http://schemas.microsoft.com/office/drawing/2014/main" id="{9E2B9431-2037-44C1-B979-FC6907BF0E25}"/>
                </a:ext>
              </a:extLst>
            </p:cNvPr>
            <p:cNvCxnSpPr>
              <a:cxnSpLocks/>
              <a:stCxn id="13" idx="3"/>
              <a:endCxn id="9" idx="2"/>
            </p:cNvCxnSpPr>
            <p:nvPr/>
          </p:nvCxnSpPr>
          <p:spPr>
            <a:xfrm flipV="1">
              <a:off x="2228850" y="2560298"/>
              <a:ext cx="1191609" cy="2709767"/>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圓角 21">
              <a:extLst>
                <a:ext uri="{FF2B5EF4-FFF2-40B4-BE49-F238E27FC236}">
                  <a16:creationId xmlns:a16="http://schemas.microsoft.com/office/drawing/2014/main" id="{217EB41D-60CF-05F0-84C8-4BFB07617786}"/>
                </a:ext>
              </a:extLst>
            </p:cNvPr>
            <p:cNvSpPr/>
            <p:nvPr/>
          </p:nvSpPr>
          <p:spPr>
            <a:xfrm>
              <a:off x="304800" y="1369673"/>
              <a:ext cx="4114800" cy="4781550"/>
            </a:xfrm>
            <a:prstGeom prst="roundRect">
              <a:avLst>
                <a:gd name="adj" fmla="val 2778"/>
              </a:avLst>
            </a:prstGeom>
            <a:noFill/>
            <a:ln w="28575">
              <a:solidFill>
                <a:srgbClr val="1B76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Rectangle 3">
              <a:extLst>
                <a:ext uri="{FF2B5EF4-FFF2-40B4-BE49-F238E27FC236}">
                  <a16:creationId xmlns:a16="http://schemas.microsoft.com/office/drawing/2014/main" id="{BEB6D7EC-5036-2D36-D00A-DEBA8D9AB7F8}"/>
                </a:ext>
              </a:extLst>
            </p:cNvPr>
            <p:cNvSpPr/>
            <p:nvPr/>
          </p:nvSpPr>
          <p:spPr>
            <a:xfrm>
              <a:off x="1515459" y="1138044"/>
              <a:ext cx="1693482" cy="347323"/>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Data Prep</a:t>
              </a:r>
              <a:endParaRPr kumimoji="0" lang="en-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4" name="箭號: 向右 23">
              <a:extLst>
                <a:ext uri="{FF2B5EF4-FFF2-40B4-BE49-F238E27FC236}">
                  <a16:creationId xmlns:a16="http://schemas.microsoft.com/office/drawing/2014/main" id="{F079E179-0006-F81A-F387-32D54C33A827}"/>
                </a:ext>
              </a:extLst>
            </p:cNvPr>
            <p:cNvSpPr/>
            <p:nvPr/>
          </p:nvSpPr>
          <p:spPr>
            <a:xfrm>
              <a:off x="2303239" y="1929245"/>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Rectangle 3">
              <a:extLst>
                <a:ext uri="{FF2B5EF4-FFF2-40B4-BE49-F238E27FC236}">
                  <a16:creationId xmlns:a16="http://schemas.microsoft.com/office/drawing/2014/main" id="{57866494-0FD2-348F-9B1C-4A21A136CE6A}"/>
                </a:ext>
              </a:extLst>
            </p:cNvPr>
            <p:cNvSpPr/>
            <p:nvPr/>
          </p:nvSpPr>
          <p:spPr>
            <a:xfrm>
              <a:off x="4896007" y="1645516"/>
              <a:ext cx="1522032" cy="911690"/>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Train</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6" name="Rectangle 3">
              <a:extLst>
                <a:ext uri="{FF2B5EF4-FFF2-40B4-BE49-F238E27FC236}">
                  <a16:creationId xmlns:a16="http://schemas.microsoft.com/office/drawing/2014/main" id="{1E06C8BD-433F-8640-D983-F1BE949276C0}"/>
                </a:ext>
              </a:extLst>
            </p:cNvPr>
            <p:cNvSpPr/>
            <p:nvPr/>
          </p:nvSpPr>
          <p:spPr>
            <a:xfrm>
              <a:off x="6848632" y="1645515"/>
              <a:ext cx="1522032" cy="914783"/>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Validate</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7" name="Rectangle 3">
              <a:extLst>
                <a:ext uri="{FF2B5EF4-FFF2-40B4-BE49-F238E27FC236}">
                  <a16:creationId xmlns:a16="http://schemas.microsoft.com/office/drawing/2014/main" id="{67FD665A-F15C-9A8D-D0F4-BFF2BCBDFC6F}"/>
                </a:ext>
              </a:extLst>
            </p:cNvPr>
            <p:cNvSpPr/>
            <p:nvPr/>
          </p:nvSpPr>
          <p:spPr>
            <a:xfrm>
              <a:off x="4896008" y="2720447"/>
              <a:ext cx="695168"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Local Mode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34" name="Rectangle 3">
              <a:extLst>
                <a:ext uri="{FF2B5EF4-FFF2-40B4-BE49-F238E27FC236}">
                  <a16:creationId xmlns:a16="http://schemas.microsoft.com/office/drawing/2014/main" id="{F1262E2D-295C-D1FA-AAB6-E0F88604F6A2}"/>
                </a:ext>
              </a:extLst>
            </p:cNvPr>
            <p:cNvSpPr/>
            <p:nvPr/>
          </p:nvSpPr>
          <p:spPr>
            <a:xfrm>
              <a:off x="5704648" y="1138044"/>
              <a:ext cx="1693482" cy="347323"/>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Train &amp; Tune</a:t>
              </a:r>
              <a:endParaRPr kumimoji="0" lang="en-TW"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35" name="箭號: 向右 34">
              <a:extLst>
                <a:ext uri="{FF2B5EF4-FFF2-40B4-BE49-F238E27FC236}">
                  <a16:creationId xmlns:a16="http://schemas.microsoft.com/office/drawing/2014/main" id="{10EE6B81-C76E-813A-67F4-394CBBA67CF4}"/>
                </a:ext>
              </a:extLst>
            </p:cNvPr>
            <p:cNvSpPr/>
            <p:nvPr/>
          </p:nvSpPr>
          <p:spPr>
            <a:xfrm>
              <a:off x="6492428" y="1929245"/>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Rectangle 3">
              <a:extLst>
                <a:ext uri="{FF2B5EF4-FFF2-40B4-BE49-F238E27FC236}">
                  <a16:creationId xmlns:a16="http://schemas.microsoft.com/office/drawing/2014/main" id="{2801B762-C579-81CE-DB26-876F084D9CB2}"/>
                </a:ext>
              </a:extLst>
            </p:cNvPr>
            <p:cNvSpPr/>
            <p:nvPr/>
          </p:nvSpPr>
          <p:spPr>
            <a:xfrm>
              <a:off x="5722871" y="2726150"/>
              <a:ext cx="695168"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Script</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Mode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p:txBody>
        </p:sp>
        <p:sp>
          <p:nvSpPr>
            <p:cNvPr id="38" name="箭號: 向右 37">
              <a:extLst>
                <a:ext uri="{FF2B5EF4-FFF2-40B4-BE49-F238E27FC236}">
                  <a16:creationId xmlns:a16="http://schemas.microsoft.com/office/drawing/2014/main" id="{097E5DDE-F00E-3505-9122-15985C7BB38F}"/>
                </a:ext>
              </a:extLst>
            </p:cNvPr>
            <p:cNvSpPr/>
            <p:nvPr/>
          </p:nvSpPr>
          <p:spPr>
            <a:xfrm>
              <a:off x="5507418" y="2857235"/>
              <a:ext cx="316293" cy="347323"/>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9" name="Rectangle 3">
              <a:extLst>
                <a:ext uri="{FF2B5EF4-FFF2-40B4-BE49-F238E27FC236}">
                  <a16:creationId xmlns:a16="http://schemas.microsoft.com/office/drawing/2014/main" id="{233B23F3-F068-C442-3C40-5B0C9EB57FDC}"/>
                </a:ext>
              </a:extLst>
            </p:cNvPr>
            <p:cNvSpPr/>
            <p:nvPr/>
          </p:nvSpPr>
          <p:spPr>
            <a:xfrm>
              <a:off x="6848632" y="2714265"/>
              <a:ext cx="1522032"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Experiment</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DOE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p:txBody>
        </p:sp>
        <p:sp>
          <p:nvSpPr>
            <p:cNvPr id="40" name="Rectangle 3">
              <a:extLst>
                <a:ext uri="{FF2B5EF4-FFF2-40B4-BE49-F238E27FC236}">
                  <a16:creationId xmlns:a16="http://schemas.microsoft.com/office/drawing/2014/main" id="{785EC8F0-43B8-AAF0-6596-CD11F66B0FB7}"/>
                </a:ext>
              </a:extLst>
            </p:cNvPr>
            <p:cNvSpPr/>
            <p:nvPr/>
          </p:nvSpPr>
          <p:spPr>
            <a:xfrm>
              <a:off x="6848632" y="3601455"/>
              <a:ext cx="1522032" cy="620901"/>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Tune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HPO</a:t>
              </a:r>
              <a:endParaRPr kumimoji="0" lang="en-TW"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42" name="箭號: 向右 41">
              <a:extLst>
                <a:ext uri="{FF2B5EF4-FFF2-40B4-BE49-F238E27FC236}">
                  <a16:creationId xmlns:a16="http://schemas.microsoft.com/office/drawing/2014/main" id="{3D7FD578-60D1-5C22-6E65-FBD965BE128F}"/>
                </a:ext>
              </a:extLst>
            </p:cNvPr>
            <p:cNvSpPr/>
            <p:nvPr/>
          </p:nvSpPr>
          <p:spPr>
            <a:xfrm>
              <a:off x="4270073" y="1740523"/>
              <a:ext cx="588740" cy="724766"/>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Rectangle 3">
              <a:extLst>
                <a:ext uri="{FF2B5EF4-FFF2-40B4-BE49-F238E27FC236}">
                  <a16:creationId xmlns:a16="http://schemas.microsoft.com/office/drawing/2014/main" id="{7848CA4E-13BE-B090-33AE-29BDC625D54E}"/>
                </a:ext>
              </a:extLst>
            </p:cNvPr>
            <p:cNvSpPr/>
            <p:nvPr/>
          </p:nvSpPr>
          <p:spPr>
            <a:xfrm>
              <a:off x="9127745" y="1642424"/>
              <a:ext cx="1522032" cy="914783"/>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Test</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48" name="Rectangle 3">
              <a:extLst>
                <a:ext uri="{FF2B5EF4-FFF2-40B4-BE49-F238E27FC236}">
                  <a16:creationId xmlns:a16="http://schemas.microsoft.com/office/drawing/2014/main" id="{C74E47DE-19A3-943D-0AC4-A1F43CF8A80C}"/>
                </a:ext>
              </a:extLst>
            </p:cNvPr>
            <p:cNvSpPr/>
            <p:nvPr/>
          </p:nvSpPr>
          <p:spPr>
            <a:xfrm>
              <a:off x="9445299" y="1138044"/>
              <a:ext cx="1848181" cy="347323"/>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Deploy &amp; Monitor</a:t>
              </a:r>
              <a:endParaRPr kumimoji="0" lang="en-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2" name="Rectangle 3">
              <a:extLst>
                <a:ext uri="{FF2B5EF4-FFF2-40B4-BE49-F238E27FC236}">
                  <a16:creationId xmlns:a16="http://schemas.microsoft.com/office/drawing/2014/main" id="{47181F2A-719A-8D1C-5A91-C28F2DECB4AD}"/>
                </a:ext>
              </a:extLst>
            </p:cNvPr>
            <p:cNvSpPr/>
            <p:nvPr/>
          </p:nvSpPr>
          <p:spPr>
            <a:xfrm>
              <a:off x="9121405" y="2726150"/>
              <a:ext cx="1522032" cy="620901"/>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Deploy</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3" name="Rectangle 3">
              <a:extLst>
                <a:ext uri="{FF2B5EF4-FFF2-40B4-BE49-F238E27FC236}">
                  <a16:creationId xmlns:a16="http://schemas.microsoft.com/office/drawing/2014/main" id="{EC336830-658C-E4F2-5EFA-E965FEE3300D}"/>
                </a:ext>
              </a:extLst>
            </p:cNvPr>
            <p:cNvSpPr/>
            <p:nvPr/>
          </p:nvSpPr>
          <p:spPr>
            <a:xfrm>
              <a:off x="10725307" y="2883117"/>
              <a:ext cx="934587" cy="620901"/>
            </a:xfrm>
            <a:prstGeom prst="rect">
              <a:avLst/>
            </a:prstGeom>
            <a:no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Perfect Model Selection</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5" name="箭號: 向右 54">
              <a:extLst>
                <a:ext uri="{FF2B5EF4-FFF2-40B4-BE49-F238E27FC236}">
                  <a16:creationId xmlns:a16="http://schemas.microsoft.com/office/drawing/2014/main" id="{575DA19A-6E73-D7CB-3A70-4330607AD712}"/>
                </a:ext>
              </a:extLst>
            </p:cNvPr>
            <p:cNvSpPr/>
            <p:nvPr/>
          </p:nvSpPr>
          <p:spPr>
            <a:xfrm>
              <a:off x="8410575" y="1740523"/>
              <a:ext cx="588740" cy="724766"/>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6" name="Rectangle 3">
              <a:extLst>
                <a:ext uri="{FF2B5EF4-FFF2-40B4-BE49-F238E27FC236}">
                  <a16:creationId xmlns:a16="http://schemas.microsoft.com/office/drawing/2014/main" id="{97E3C154-96A3-3363-B159-1923DEDF224E}"/>
                </a:ext>
              </a:extLst>
            </p:cNvPr>
            <p:cNvSpPr/>
            <p:nvPr/>
          </p:nvSpPr>
          <p:spPr>
            <a:xfrm>
              <a:off x="10696808" y="2154838"/>
              <a:ext cx="934587" cy="620901"/>
            </a:xfrm>
            <a:prstGeom prst="rect">
              <a:avLst/>
            </a:prstGeom>
            <a:no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A/B testing</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7" name="Rectangle 3">
              <a:extLst>
                <a:ext uri="{FF2B5EF4-FFF2-40B4-BE49-F238E27FC236}">
                  <a16:creationId xmlns:a16="http://schemas.microsoft.com/office/drawing/2014/main" id="{C02C2743-9A92-279B-DB00-4877C1372FEA}"/>
                </a:ext>
              </a:extLst>
            </p:cNvPr>
            <p:cNvSpPr/>
            <p:nvPr/>
          </p:nvSpPr>
          <p:spPr>
            <a:xfrm>
              <a:off x="9032708" y="3663776"/>
              <a:ext cx="778571" cy="1551800"/>
            </a:xfrm>
            <a:prstGeom prst="rect">
              <a:avLst/>
            </a:prstGeom>
            <a:gradFill flip="none" rotWithShape="1">
              <a:gsLst>
                <a:gs pos="0">
                  <a:srgbClr val="404F64">
                    <a:tint val="66000"/>
                    <a:satMod val="160000"/>
                  </a:srgbClr>
                </a:gs>
                <a:gs pos="50000">
                  <a:srgbClr val="404F64">
                    <a:tint val="44500"/>
                    <a:satMod val="160000"/>
                  </a:srgbClr>
                </a:gs>
                <a:gs pos="100000">
                  <a:srgbClr val="404F64">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Batch Transform</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8" name="Rectangle 3">
              <a:extLst>
                <a:ext uri="{FF2B5EF4-FFF2-40B4-BE49-F238E27FC236}">
                  <a16:creationId xmlns:a16="http://schemas.microsoft.com/office/drawing/2014/main" id="{1436C742-72E5-5329-3200-532203B78B51}"/>
                </a:ext>
              </a:extLst>
            </p:cNvPr>
            <p:cNvSpPr/>
            <p:nvPr/>
          </p:nvSpPr>
          <p:spPr>
            <a:xfrm>
              <a:off x="9963150" y="3663776"/>
              <a:ext cx="778571" cy="1551800"/>
            </a:xfrm>
            <a:prstGeom prst="rect">
              <a:avLst/>
            </a:prstGeom>
            <a:gradFill flip="none" rotWithShape="1">
              <a:gsLst>
                <a:gs pos="0">
                  <a:srgbClr val="404F64">
                    <a:tint val="66000"/>
                    <a:satMod val="160000"/>
                  </a:srgbClr>
                </a:gs>
                <a:gs pos="50000">
                  <a:srgbClr val="404F64">
                    <a:tint val="44500"/>
                    <a:satMod val="160000"/>
                  </a:srgbClr>
                </a:gs>
                <a:gs pos="100000">
                  <a:srgbClr val="404F64">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Hosted Endpoint</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9" name="Rectangle 3">
              <a:extLst>
                <a:ext uri="{FF2B5EF4-FFF2-40B4-BE49-F238E27FC236}">
                  <a16:creationId xmlns:a16="http://schemas.microsoft.com/office/drawing/2014/main" id="{9F4AA3E7-42EE-3889-227B-D76C11A40BAD}"/>
                </a:ext>
              </a:extLst>
            </p:cNvPr>
            <p:cNvSpPr/>
            <p:nvPr/>
          </p:nvSpPr>
          <p:spPr>
            <a:xfrm>
              <a:off x="9032707" y="5270066"/>
              <a:ext cx="1709013" cy="738474"/>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Monitor</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62" name="箭號: 向右 61">
              <a:extLst>
                <a:ext uri="{FF2B5EF4-FFF2-40B4-BE49-F238E27FC236}">
                  <a16:creationId xmlns:a16="http://schemas.microsoft.com/office/drawing/2014/main" id="{2082E27F-313C-E3FB-09A9-3B2C0BF64DD3}"/>
                </a:ext>
              </a:extLst>
            </p:cNvPr>
            <p:cNvSpPr/>
            <p:nvPr/>
          </p:nvSpPr>
          <p:spPr>
            <a:xfrm rot="5400000">
              <a:off x="9724274" y="3352292"/>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4" name="箭號: 向右 1023">
              <a:extLst>
                <a:ext uri="{FF2B5EF4-FFF2-40B4-BE49-F238E27FC236}">
                  <a16:creationId xmlns:a16="http://schemas.microsoft.com/office/drawing/2014/main" id="{81EE5EE7-AEF3-AAF9-917D-05FED84538C8}"/>
                </a:ext>
              </a:extLst>
            </p:cNvPr>
            <p:cNvSpPr/>
            <p:nvPr/>
          </p:nvSpPr>
          <p:spPr>
            <a:xfrm rot="16200000">
              <a:off x="4533399" y="3950859"/>
              <a:ext cx="1523607"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3" name="Rectangle 3">
              <a:extLst>
                <a:ext uri="{FF2B5EF4-FFF2-40B4-BE49-F238E27FC236}">
                  <a16:creationId xmlns:a16="http://schemas.microsoft.com/office/drawing/2014/main" id="{0E59F539-FF3C-36E0-93C2-1FFED2601098}"/>
                </a:ext>
              </a:extLst>
            </p:cNvPr>
            <p:cNvSpPr/>
            <p:nvPr/>
          </p:nvSpPr>
          <p:spPr>
            <a:xfrm>
              <a:off x="4930328" y="4812674"/>
              <a:ext cx="1522032" cy="914782"/>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Re - Train</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pic>
          <p:nvPicPr>
            <p:cNvPr id="1036" name="Picture 12" descr="華厚股份有限公司代理品牌-Oracle">
              <a:extLst>
                <a:ext uri="{FF2B5EF4-FFF2-40B4-BE49-F238E27FC236}">
                  <a16:creationId xmlns:a16="http://schemas.microsoft.com/office/drawing/2014/main" id="{F53BFD12-1A7C-DE06-1FD0-CC156FAB6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0181" y="4636699"/>
              <a:ext cx="68578" cy="45719"/>
            </a:xfrm>
            <a:prstGeom prst="rect">
              <a:avLst/>
            </a:prstGeom>
            <a:noFill/>
            <a:extLst>
              <a:ext uri="{909E8E84-426E-40DD-AFC4-6F175D3DCCD1}">
                <a14:hiddenFill xmlns:a14="http://schemas.microsoft.com/office/drawing/2010/main">
                  <a:solidFill>
                    <a:srgbClr val="FFFFFF"/>
                  </a:solidFill>
                </a14:hiddenFill>
              </a:ext>
            </a:extLst>
          </p:spPr>
        </p:pic>
        <p:grpSp>
          <p:nvGrpSpPr>
            <p:cNvPr id="1037" name="群組 1036">
              <a:extLst>
                <a:ext uri="{FF2B5EF4-FFF2-40B4-BE49-F238E27FC236}">
                  <a16:creationId xmlns:a16="http://schemas.microsoft.com/office/drawing/2014/main" id="{0E4F028F-BB03-26FC-03A8-43A10D078992}"/>
                </a:ext>
              </a:extLst>
            </p:cNvPr>
            <p:cNvGrpSpPr/>
            <p:nvPr/>
          </p:nvGrpSpPr>
          <p:grpSpPr>
            <a:xfrm>
              <a:off x="2456170" y="5375365"/>
              <a:ext cx="1749418" cy="665412"/>
              <a:chOff x="2419723" y="5381761"/>
              <a:chExt cx="1749418" cy="665412"/>
            </a:xfrm>
          </p:grpSpPr>
          <p:pic>
            <p:nvPicPr>
              <p:cNvPr id="1032" name="Picture 8" descr="Mongodb logo - Social media &amp; Logos Icons">
                <a:extLst>
                  <a:ext uri="{FF2B5EF4-FFF2-40B4-BE49-F238E27FC236}">
                    <a16:creationId xmlns:a16="http://schemas.microsoft.com/office/drawing/2014/main" id="{CE4E142D-EB66-351F-B8C5-02CA39F1B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723" y="5381761"/>
                <a:ext cx="837114" cy="41855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ache Kafka: Real-time data stream | OVHcloud">
                <a:extLst>
                  <a:ext uri="{FF2B5EF4-FFF2-40B4-BE49-F238E27FC236}">
                    <a16:creationId xmlns:a16="http://schemas.microsoft.com/office/drawing/2014/main" id="{1934CCCE-FF39-C144-68EA-4D305A595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79" y="5723422"/>
                <a:ext cx="837114" cy="32375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rt 3 - Introduction to Pandas | ArcGIS API for Python">
                <a:extLst>
                  <a:ext uri="{FF2B5EF4-FFF2-40B4-BE49-F238E27FC236}">
                    <a16:creationId xmlns:a16="http://schemas.microsoft.com/office/drawing/2014/main" id="{4F8D2827-BF4C-7EA7-205A-F92171BAFD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8365" y="5413089"/>
                <a:ext cx="800776" cy="3237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3" name="群組 1032">
              <a:extLst>
                <a:ext uri="{FF2B5EF4-FFF2-40B4-BE49-F238E27FC236}">
                  <a16:creationId xmlns:a16="http://schemas.microsoft.com/office/drawing/2014/main" id="{5566BC81-520A-F4CB-7195-C85E627BFA32}"/>
                </a:ext>
              </a:extLst>
            </p:cNvPr>
            <p:cNvGrpSpPr/>
            <p:nvPr/>
          </p:nvGrpSpPr>
          <p:grpSpPr>
            <a:xfrm>
              <a:off x="6848632" y="4899625"/>
              <a:ext cx="1459628" cy="1053332"/>
              <a:chOff x="6745548" y="4931243"/>
              <a:chExt cx="1459628" cy="1053332"/>
            </a:xfrm>
          </p:grpSpPr>
          <p:pic>
            <p:nvPicPr>
              <p:cNvPr id="1040" name="Picture 16" descr="scikit-learn - Wikipedia">
                <a:extLst>
                  <a:ext uri="{FF2B5EF4-FFF2-40B4-BE49-F238E27FC236}">
                    <a16:creationId xmlns:a16="http://schemas.microsoft.com/office/drawing/2014/main" id="{141F1900-2568-FDB2-4FAB-AE8EFA61BE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9541" y="5337889"/>
                <a:ext cx="558902" cy="30087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ensorFlow - 維基百科，自由的百科全書">
                <a:extLst>
                  <a:ext uri="{FF2B5EF4-FFF2-40B4-BE49-F238E27FC236}">
                    <a16:creationId xmlns:a16="http://schemas.microsoft.com/office/drawing/2014/main" id="{6114D16B-14B3-74A1-585C-1B58317E68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4688" y="5206158"/>
                <a:ext cx="759430" cy="48603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yTorch 簡介. 第一篇就獻給PyTorch Tutorials 了！Let's get… | by rowan.ts | Medium">
                <a:extLst>
                  <a:ext uri="{FF2B5EF4-FFF2-40B4-BE49-F238E27FC236}">
                    <a16:creationId xmlns:a16="http://schemas.microsoft.com/office/drawing/2014/main" id="{B7104C0F-9157-9114-D277-AC1E84E977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23630" y="5795666"/>
                <a:ext cx="881546" cy="1763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pache Spark - Wikipedia">
                <a:extLst>
                  <a:ext uri="{FF2B5EF4-FFF2-40B4-BE49-F238E27FC236}">
                    <a16:creationId xmlns:a16="http://schemas.microsoft.com/office/drawing/2014/main" id="{E99CBDCA-B81A-81F7-B5E6-0426978699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4882" y="5739760"/>
                <a:ext cx="471554" cy="24481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XGBoost - 維基百科，自由的百科全書">
                <a:extLst>
                  <a:ext uri="{FF2B5EF4-FFF2-40B4-BE49-F238E27FC236}">
                    <a16:creationId xmlns:a16="http://schemas.microsoft.com/office/drawing/2014/main" id="{2434C297-DB7E-326E-277A-9AB38BEADF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5548" y="4931243"/>
                <a:ext cx="588740" cy="22654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R語言- 維基百科，自由的百科全書">
                <a:extLst>
                  <a:ext uri="{FF2B5EF4-FFF2-40B4-BE49-F238E27FC236}">
                    <a16:creationId xmlns:a16="http://schemas.microsoft.com/office/drawing/2014/main" id="{4AE5DBE2-2A19-A301-B5F3-8B922F6A7A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73181" y="4931243"/>
                <a:ext cx="345142" cy="2674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5" name="群組 1034">
              <a:extLst>
                <a:ext uri="{FF2B5EF4-FFF2-40B4-BE49-F238E27FC236}">
                  <a16:creationId xmlns:a16="http://schemas.microsoft.com/office/drawing/2014/main" id="{50BC8024-C67E-3648-8912-071512AEEC05}"/>
                </a:ext>
              </a:extLst>
            </p:cNvPr>
            <p:cNvGrpSpPr/>
            <p:nvPr/>
          </p:nvGrpSpPr>
          <p:grpSpPr>
            <a:xfrm>
              <a:off x="11031211" y="4370048"/>
              <a:ext cx="659855" cy="1118337"/>
              <a:chOff x="11031211" y="4370048"/>
              <a:chExt cx="659855" cy="1118337"/>
            </a:xfrm>
          </p:grpSpPr>
          <p:pic>
            <p:nvPicPr>
              <p:cNvPr id="1054" name="Picture 30" descr="深度學習初學者實用的Docker 應用. docker 學習其實不會很難| by 甜不辣馬拉松| Medium">
                <a:extLst>
                  <a:ext uri="{FF2B5EF4-FFF2-40B4-BE49-F238E27FC236}">
                    <a16:creationId xmlns:a16="http://schemas.microsoft.com/office/drawing/2014/main" id="{6606D7B5-6020-F82B-428E-AE76086A00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31211" y="4370048"/>
                <a:ext cx="628682" cy="53699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Kubernetes（K8s）是什麼？基礎介紹+3大優點解析- MetaAge 邁達特">
                <a:extLst>
                  <a:ext uri="{FF2B5EF4-FFF2-40B4-BE49-F238E27FC236}">
                    <a16:creationId xmlns:a16="http://schemas.microsoft.com/office/drawing/2014/main" id="{19968450-E55F-5168-0437-D1CF5131827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35634" y="4991349"/>
                <a:ext cx="655432" cy="497036"/>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箭號: 向右 1030">
              <a:extLst>
                <a:ext uri="{FF2B5EF4-FFF2-40B4-BE49-F238E27FC236}">
                  <a16:creationId xmlns:a16="http://schemas.microsoft.com/office/drawing/2014/main" id="{982D1C22-1371-71E6-0AD6-DABB7AD66CDD}"/>
                </a:ext>
              </a:extLst>
            </p:cNvPr>
            <p:cNvSpPr/>
            <p:nvPr/>
          </p:nvSpPr>
          <p:spPr>
            <a:xfrm rot="5400000">
              <a:off x="9724274" y="2449773"/>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058" name="Picture 34" descr="mlflow 0.7.19 · community-charts/community-charts">
              <a:extLst>
                <a:ext uri="{FF2B5EF4-FFF2-40B4-BE49-F238E27FC236}">
                  <a16:creationId xmlns:a16="http://schemas.microsoft.com/office/drawing/2014/main" id="{B31B8154-85AE-B85B-5F6A-1AAF04F05D5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12375" y="4419076"/>
              <a:ext cx="1383009" cy="507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60" name="Picture 36" descr="如何讓程式自動跑起來. 運用Airflow 讓Python 開發的工作流自動化| by Esther is a confused human  being | twdsmeetup | Medium">
            <a:extLst>
              <a:ext uri="{FF2B5EF4-FFF2-40B4-BE49-F238E27FC236}">
                <a16:creationId xmlns:a16="http://schemas.microsoft.com/office/drawing/2014/main" id="{F5480A3D-9819-7265-4231-AF72743FD7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27774" y="5336298"/>
            <a:ext cx="643135" cy="2485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Everything You Need to Know About Grafana -">
            <a:extLst>
              <a:ext uri="{FF2B5EF4-FFF2-40B4-BE49-F238E27FC236}">
                <a16:creationId xmlns:a16="http://schemas.microsoft.com/office/drawing/2014/main" id="{F1FC6497-14A7-3417-08A4-1F40B14C1BA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55693" y="5212386"/>
            <a:ext cx="692967" cy="346484"/>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3C4EFECE-B252-3CA4-D8E0-34BA05897E7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機器學習流程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實際上</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898922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0F961D2-B900-D564-75C6-9EE54217E4DD}"/>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1604962" y="994641"/>
            <a:ext cx="9191625" cy="5286375"/>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MLOps</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從開發到維運的完整自動化</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793868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0" name="圖片 2089">
            <a:extLst>
              <a:ext uri="{FF2B5EF4-FFF2-40B4-BE49-F238E27FC236}">
                <a16:creationId xmlns:a16="http://schemas.microsoft.com/office/drawing/2014/main" id="{E3D18E65-78FE-4137-9F5B-EE2495B350E2}"/>
              </a:ext>
            </a:extLst>
          </p:cNvPr>
          <p:cNvPicPr>
            <a:picLocks noChangeAspect="1"/>
          </p:cNvPicPr>
          <p:nvPr/>
        </p:nvPicPr>
        <p:blipFill>
          <a:blip r:embed="rId3"/>
          <a:stretch>
            <a:fillRect/>
          </a:stretch>
        </p:blipFill>
        <p:spPr>
          <a:xfrm>
            <a:off x="1559496" y="5589240"/>
            <a:ext cx="371475" cy="495300"/>
          </a:xfrm>
          <a:prstGeom prst="rect">
            <a:avLst/>
          </a:prstGeom>
        </p:spPr>
      </p:pic>
      <p:pic>
        <p:nvPicPr>
          <p:cNvPr id="2091" name="圖片 2090">
            <a:extLst>
              <a:ext uri="{FF2B5EF4-FFF2-40B4-BE49-F238E27FC236}">
                <a16:creationId xmlns:a16="http://schemas.microsoft.com/office/drawing/2014/main" id="{E7D7EE8A-7CEE-8244-2662-74EC8919C6DB}"/>
              </a:ext>
            </a:extLst>
          </p:cNvPr>
          <p:cNvPicPr>
            <a:picLocks noChangeAspect="1"/>
          </p:cNvPicPr>
          <p:nvPr/>
        </p:nvPicPr>
        <p:blipFill>
          <a:blip r:embed="rId4"/>
          <a:stretch>
            <a:fillRect/>
          </a:stretch>
        </p:blipFill>
        <p:spPr>
          <a:xfrm>
            <a:off x="2279576" y="5589240"/>
            <a:ext cx="371475" cy="495300"/>
          </a:xfrm>
          <a:prstGeom prst="rect">
            <a:avLst/>
          </a:prstGeom>
        </p:spPr>
      </p:pic>
      <p:pic>
        <p:nvPicPr>
          <p:cNvPr id="2092" name="圖片 2091">
            <a:extLst>
              <a:ext uri="{FF2B5EF4-FFF2-40B4-BE49-F238E27FC236}">
                <a16:creationId xmlns:a16="http://schemas.microsoft.com/office/drawing/2014/main" id="{45314B40-CED3-7A05-B8AB-B0311A837A62}"/>
              </a:ext>
            </a:extLst>
          </p:cNvPr>
          <p:cNvPicPr>
            <a:picLocks noChangeAspect="1"/>
          </p:cNvPicPr>
          <p:nvPr/>
        </p:nvPicPr>
        <p:blipFill>
          <a:blip r:embed="rId5"/>
          <a:stretch>
            <a:fillRect/>
          </a:stretch>
        </p:blipFill>
        <p:spPr>
          <a:xfrm>
            <a:off x="2999656" y="5589240"/>
            <a:ext cx="371475" cy="495300"/>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二手車價格預測</a:t>
            </a:r>
          </a:p>
        </p:txBody>
      </p:sp>
      <p:pic>
        <p:nvPicPr>
          <p:cNvPr id="2" name="圖片 1">
            <a:extLst>
              <a:ext uri="{FF2B5EF4-FFF2-40B4-BE49-F238E27FC236}">
                <a16:creationId xmlns:a16="http://schemas.microsoft.com/office/drawing/2014/main" id="{8A931DFE-F310-E26D-CDDD-060A5008A990}"/>
              </a:ext>
            </a:extLst>
          </p:cNvPr>
          <p:cNvPicPr>
            <a:picLocks noChangeAspect="1"/>
          </p:cNvPicPr>
          <p:nvPr/>
        </p:nvPicPr>
        <p:blipFill>
          <a:blip r:embed="rId6"/>
          <a:stretch>
            <a:fillRect/>
          </a:stretch>
        </p:blipFill>
        <p:spPr>
          <a:xfrm>
            <a:off x="6312024" y="1412776"/>
            <a:ext cx="5174929" cy="2808312"/>
          </a:xfrm>
          <a:prstGeom prst="rect">
            <a:avLst/>
          </a:prstGeom>
        </p:spPr>
      </p:pic>
      <p:pic>
        <p:nvPicPr>
          <p:cNvPr id="4" name="圖片 3">
            <a:extLst>
              <a:ext uri="{FF2B5EF4-FFF2-40B4-BE49-F238E27FC236}">
                <a16:creationId xmlns:a16="http://schemas.microsoft.com/office/drawing/2014/main" id="{A5A30449-371E-DA73-8BFD-8080F59E5DE7}"/>
              </a:ext>
            </a:extLst>
          </p:cNvPr>
          <p:cNvPicPr>
            <a:picLocks noChangeAspect="1"/>
          </p:cNvPicPr>
          <p:nvPr/>
        </p:nvPicPr>
        <p:blipFill>
          <a:blip r:embed="rId7"/>
          <a:stretch>
            <a:fillRect/>
          </a:stretch>
        </p:blipFill>
        <p:spPr>
          <a:xfrm>
            <a:off x="8328248" y="2996952"/>
            <a:ext cx="3371321" cy="2246745"/>
          </a:xfrm>
          <a:prstGeom prst="rect">
            <a:avLst/>
          </a:prstGeom>
          <a:ln>
            <a:noFill/>
          </a:ln>
          <a:effectLst>
            <a:outerShdw blurRad="190500" algn="tl" rotWithShape="0">
              <a:srgbClr val="000000">
                <a:alpha val="70000"/>
              </a:srgbClr>
            </a:outerShdw>
          </a:effectLst>
        </p:spPr>
      </p:pic>
      <p:grpSp>
        <p:nvGrpSpPr>
          <p:cNvPr id="6" name="群組 5">
            <a:extLst>
              <a:ext uri="{FF2B5EF4-FFF2-40B4-BE49-F238E27FC236}">
                <a16:creationId xmlns:a16="http://schemas.microsoft.com/office/drawing/2014/main" id="{4BBBA346-ABCF-C2E2-FF11-13B1BE02F7BE}"/>
              </a:ext>
            </a:extLst>
          </p:cNvPr>
          <p:cNvGrpSpPr/>
          <p:nvPr/>
        </p:nvGrpSpPr>
        <p:grpSpPr>
          <a:xfrm>
            <a:off x="699134" y="1780373"/>
            <a:ext cx="1099644" cy="579971"/>
            <a:chOff x="695400" y="1264853"/>
            <a:chExt cx="1099644" cy="579971"/>
          </a:xfrm>
        </p:grpSpPr>
        <p:pic>
          <p:nvPicPr>
            <p:cNvPr id="2052" name="Picture 4" descr="Car - Free transport icons">
              <a:extLst>
                <a:ext uri="{FF2B5EF4-FFF2-40B4-BE49-F238E27FC236}">
                  <a16:creationId xmlns:a16="http://schemas.microsoft.com/office/drawing/2014/main" id="{93C3B2CC-DB3B-B846-01C3-5738177BA7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oney - Free business and finance icons">
              <a:extLst>
                <a:ext uri="{FF2B5EF4-FFF2-40B4-BE49-F238E27FC236}">
                  <a16:creationId xmlns:a16="http://schemas.microsoft.com/office/drawing/2014/main" id="{1F492910-EB21-85CA-6D2F-5D83E8080B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群組 6">
            <a:extLst>
              <a:ext uri="{FF2B5EF4-FFF2-40B4-BE49-F238E27FC236}">
                <a16:creationId xmlns:a16="http://schemas.microsoft.com/office/drawing/2014/main" id="{0B9B7851-5F97-4409-BBE3-9DC7CBD1A495}"/>
              </a:ext>
            </a:extLst>
          </p:cNvPr>
          <p:cNvGrpSpPr/>
          <p:nvPr/>
        </p:nvGrpSpPr>
        <p:grpSpPr>
          <a:xfrm>
            <a:off x="699134" y="2250379"/>
            <a:ext cx="1099644" cy="579971"/>
            <a:chOff x="695400" y="1264853"/>
            <a:chExt cx="1099644" cy="579971"/>
          </a:xfrm>
        </p:grpSpPr>
        <p:pic>
          <p:nvPicPr>
            <p:cNvPr id="8" name="Picture 4" descr="Car - Free transport icons">
              <a:extLst>
                <a:ext uri="{FF2B5EF4-FFF2-40B4-BE49-F238E27FC236}">
                  <a16:creationId xmlns:a16="http://schemas.microsoft.com/office/drawing/2014/main" id="{D9C6328B-BBEF-0659-55CE-ED214E6081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Money - Free business and finance icons">
              <a:extLst>
                <a:ext uri="{FF2B5EF4-FFF2-40B4-BE49-F238E27FC236}">
                  <a16:creationId xmlns:a16="http://schemas.microsoft.com/office/drawing/2014/main" id="{89D96716-83CA-7D06-65C2-69592EE25B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群組 9">
            <a:extLst>
              <a:ext uri="{FF2B5EF4-FFF2-40B4-BE49-F238E27FC236}">
                <a16:creationId xmlns:a16="http://schemas.microsoft.com/office/drawing/2014/main" id="{6997CB3B-4161-297B-6D8A-7D6E81B2374F}"/>
              </a:ext>
            </a:extLst>
          </p:cNvPr>
          <p:cNvGrpSpPr/>
          <p:nvPr/>
        </p:nvGrpSpPr>
        <p:grpSpPr>
          <a:xfrm>
            <a:off x="699134" y="2720384"/>
            <a:ext cx="1099644" cy="579971"/>
            <a:chOff x="695400" y="1264853"/>
            <a:chExt cx="1099644" cy="579971"/>
          </a:xfrm>
        </p:grpSpPr>
        <p:pic>
          <p:nvPicPr>
            <p:cNvPr id="11" name="Picture 4" descr="Car - Free transport icons">
              <a:extLst>
                <a:ext uri="{FF2B5EF4-FFF2-40B4-BE49-F238E27FC236}">
                  <a16:creationId xmlns:a16="http://schemas.microsoft.com/office/drawing/2014/main" id="{8AE4CDF1-0E80-C265-184E-BF0EA0B96F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Money - Free business and finance icons">
              <a:extLst>
                <a:ext uri="{FF2B5EF4-FFF2-40B4-BE49-F238E27FC236}">
                  <a16:creationId xmlns:a16="http://schemas.microsoft.com/office/drawing/2014/main" id="{58CDB51C-391C-42B2-5B4C-755963ABF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群組 12">
            <a:extLst>
              <a:ext uri="{FF2B5EF4-FFF2-40B4-BE49-F238E27FC236}">
                <a16:creationId xmlns:a16="http://schemas.microsoft.com/office/drawing/2014/main" id="{3D2F89F8-9265-1508-925F-58E104A2D601}"/>
              </a:ext>
            </a:extLst>
          </p:cNvPr>
          <p:cNvGrpSpPr/>
          <p:nvPr/>
        </p:nvGrpSpPr>
        <p:grpSpPr>
          <a:xfrm>
            <a:off x="1923270" y="1797770"/>
            <a:ext cx="1099644" cy="579971"/>
            <a:chOff x="695400" y="1264853"/>
            <a:chExt cx="1099644" cy="579971"/>
          </a:xfrm>
        </p:grpSpPr>
        <p:pic>
          <p:nvPicPr>
            <p:cNvPr id="14" name="Picture 4" descr="Car - Free transport icons">
              <a:extLst>
                <a:ext uri="{FF2B5EF4-FFF2-40B4-BE49-F238E27FC236}">
                  <a16:creationId xmlns:a16="http://schemas.microsoft.com/office/drawing/2014/main" id="{61BA5EC6-62F8-693E-C1F4-19AF3FD934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Money - Free business and finance icons">
              <a:extLst>
                <a:ext uri="{FF2B5EF4-FFF2-40B4-BE49-F238E27FC236}">
                  <a16:creationId xmlns:a16="http://schemas.microsoft.com/office/drawing/2014/main" id="{8327DE5F-1EBC-2FD7-8B37-FEF679CC27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群組 15">
            <a:extLst>
              <a:ext uri="{FF2B5EF4-FFF2-40B4-BE49-F238E27FC236}">
                <a16:creationId xmlns:a16="http://schemas.microsoft.com/office/drawing/2014/main" id="{46A0E5A1-E918-C59C-30B1-EE56C9BB6EC2}"/>
              </a:ext>
            </a:extLst>
          </p:cNvPr>
          <p:cNvGrpSpPr/>
          <p:nvPr/>
        </p:nvGrpSpPr>
        <p:grpSpPr>
          <a:xfrm>
            <a:off x="1923270" y="2267776"/>
            <a:ext cx="1099644" cy="579971"/>
            <a:chOff x="695400" y="1264853"/>
            <a:chExt cx="1099644" cy="579971"/>
          </a:xfrm>
        </p:grpSpPr>
        <p:pic>
          <p:nvPicPr>
            <p:cNvPr id="17" name="Picture 4" descr="Car - Free transport icons">
              <a:extLst>
                <a:ext uri="{FF2B5EF4-FFF2-40B4-BE49-F238E27FC236}">
                  <a16:creationId xmlns:a16="http://schemas.microsoft.com/office/drawing/2014/main" id="{195EFE47-1CB4-E7DF-957A-E100B79F42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oney - Free business and finance icons">
              <a:extLst>
                <a:ext uri="{FF2B5EF4-FFF2-40B4-BE49-F238E27FC236}">
                  <a16:creationId xmlns:a16="http://schemas.microsoft.com/office/drawing/2014/main" id="{FA7FB6DF-8643-0F21-E701-9A5804B8D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群組 18">
            <a:extLst>
              <a:ext uri="{FF2B5EF4-FFF2-40B4-BE49-F238E27FC236}">
                <a16:creationId xmlns:a16="http://schemas.microsoft.com/office/drawing/2014/main" id="{2575F902-A206-DA56-9E21-482ED5302F06}"/>
              </a:ext>
            </a:extLst>
          </p:cNvPr>
          <p:cNvGrpSpPr/>
          <p:nvPr/>
        </p:nvGrpSpPr>
        <p:grpSpPr>
          <a:xfrm>
            <a:off x="1923270" y="2737781"/>
            <a:ext cx="1099644" cy="579971"/>
            <a:chOff x="695400" y="1264853"/>
            <a:chExt cx="1099644" cy="579971"/>
          </a:xfrm>
        </p:grpSpPr>
        <p:pic>
          <p:nvPicPr>
            <p:cNvPr id="20" name="Picture 4" descr="Car - Free transport icons">
              <a:extLst>
                <a:ext uri="{FF2B5EF4-FFF2-40B4-BE49-F238E27FC236}">
                  <a16:creationId xmlns:a16="http://schemas.microsoft.com/office/drawing/2014/main" id="{6CF09F99-787B-74E9-0D38-21DEFA33F1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Money - Free business and finance icons">
              <a:extLst>
                <a:ext uri="{FF2B5EF4-FFF2-40B4-BE49-F238E27FC236}">
                  <a16:creationId xmlns:a16="http://schemas.microsoft.com/office/drawing/2014/main" id="{1B68EC42-0297-85EF-33E4-0A00CB8B4B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群組 21">
            <a:extLst>
              <a:ext uri="{FF2B5EF4-FFF2-40B4-BE49-F238E27FC236}">
                <a16:creationId xmlns:a16="http://schemas.microsoft.com/office/drawing/2014/main" id="{8286DE07-B115-0588-A455-2690FF70D896}"/>
              </a:ext>
            </a:extLst>
          </p:cNvPr>
          <p:cNvGrpSpPr/>
          <p:nvPr/>
        </p:nvGrpSpPr>
        <p:grpSpPr>
          <a:xfrm>
            <a:off x="3075398" y="1797770"/>
            <a:ext cx="1099644" cy="579971"/>
            <a:chOff x="695400" y="1264853"/>
            <a:chExt cx="1099644" cy="579971"/>
          </a:xfrm>
        </p:grpSpPr>
        <p:pic>
          <p:nvPicPr>
            <p:cNvPr id="23" name="Picture 4" descr="Car - Free transport icons">
              <a:extLst>
                <a:ext uri="{FF2B5EF4-FFF2-40B4-BE49-F238E27FC236}">
                  <a16:creationId xmlns:a16="http://schemas.microsoft.com/office/drawing/2014/main" id="{1AAA2EEC-5C50-326E-0725-1AB4853C79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Money - Free business and finance icons">
              <a:extLst>
                <a:ext uri="{FF2B5EF4-FFF2-40B4-BE49-F238E27FC236}">
                  <a16:creationId xmlns:a16="http://schemas.microsoft.com/office/drawing/2014/main" id="{0EC6574D-F14E-50C0-9753-BEFCAF517B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群組 24">
            <a:extLst>
              <a:ext uri="{FF2B5EF4-FFF2-40B4-BE49-F238E27FC236}">
                <a16:creationId xmlns:a16="http://schemas.microsoft.com/office/drawing/2014/main" id="{CA74368D-9483-5D6D-DA3C-053E3B2F6E07}"/>
              </a:ext>
            </a:extLst>
          </p:cNvPr>
          <p:cNvGrpSpPr/>
          <p:nvPr/>
        </p:nvGrpSpPr>
        <p:grpSpPr>
          <a:xfrm>
            <a:off x="3075398" y="2267776"/>
            <a:ext cx="1099644" cy="579971"/>
            <a:chOff x="695400" y="1264853"/>
            <a:chExt cx="1099644" cy="579971"/>
          </a:xfrm>
        </p:grpSpPr>
        <p:pic>
          <p:nvPicPr>
            <p:cNvPr id="26" name="Picture 4" descr="Car - Free transport icons">
              <a:extLst>
                <a:ext uri="{FF2B5EF4-FFF2-40B4-BE49-F238E27FC236}">
                  <a16:creationId xmlns:a16="http://schemas.microsoft.com/office/drawing/2014/main" id="{22C909E8-D8A0-FA27-3C81-2A05D83F41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Money - Free business and finance icons">
              <a:extLst>
                <a:ext uri="{FF2B5EF4-FFF2-40B4-BE49-F238E27FC236}">
                  <a16:creationId xmlns:a16="http://schemas.microsoft.com/office/drawing/2014/main" id="{A54D67C9-BE40-4357-8ACC-041DEFB51F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群組 27">
            <a:extLst>
              <a:ext uri="{FF2B5EF4-FFF2-40B4-BE49-F238E27FC236}">
                <a16:creationId xmlns:a16="http://schemas.microsoft.com/office/drawing/2014/main" id="{5043FAFA-E154-2591-2C10-C62D78682EDA}"/>
              </a:ext>
            </a:extLst>
          </p:cNvPr>
          <p:cNvGrpSpPr/>
          <p:nvPr/>
        </p:nvGrpSpPr>
        <p:grpSpPr>
          <a:xfrm>
            <a:off x="3075398" y="2737781"/>
            <a:ext cx="1099644" cy="579971"/>
            <a:chOff x="695400" y="1264853"/>
            <a:chExt cx="1099644" cy="579971"/>
          </a:xfrm>
        </p:grpSpPr>
        <p:pic>
          <p:nvPicPr>
            <p:cNvPr id="29" name="Picture 4" descr="Car - Free transport icons">
              <a:extLst>
                <a:ext uri="{FF2B5EF4-FFF2-40B4-BE49-F238E27FC236}">
                  <a16:creationId xmlns:a16="http://schemas.microsoft.com/office/drawing/2014/main" id="{9E7A1B16-1417-9805-BDA2-ED13BC0A06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Money - Free business and finance icons">
              <a:extLst>
                <a:ext uri="{FF2B5EF4-FFF2-40B4-BE49-F238E27FC236}">
                  <a16:creationId xmlns:a16="http://schemas.microsoft.com/office/drawing/2014/main" id="{1B7FE82B-C457-6F39-110B-4B66D80AA2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3" name="直線接點 42">
            <a:extLst>
              <a:ext uri="{FF2B5EF4-FFF2-40B4-BE49-F238E27FC236}">
                <a16:creationId xmlns:a16="http://schemas.microsoft.com/office/drawing/2014/main" id="{0DA37E35-69C4-C36E-444D-67D41EEE4BBD}"/>
              </a:ext>
            </a:extLst>
          </p:cNvPr>
          <p:cNvCxnSpPr>
            <a:cxnSpLocks/>
          </p:cNvCxnSpPr>
          <p:nvPr/>
        </p:nvCxnSpPr>
        <p:spPr>
          <a:xfrm>
            <a:off x="4223792" y="1636357"/>
            <a:ext cx="0" cy="4312923"/>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grpSp>
        <p:nvGrpSpPr>
          <p:cNvPr id="44" name="群組 43">
            <a:extLst>
              <a:ext uri="{FF2B5EF4-FFF2-40B4-BE49-F238E27FC236}">
                <a16:creationId xmlns:a16="http://schemas.microsoft.com/office/drawing/2014/main" id="{2B52B4F9-792B-E92F-CFC0-B6600BF77F6D}"/>
              </a:ext>
            </a:extLst>
          </p:cNvPr>
          <p:cNvGrpSpPr/>
          <p:nvPr/>
        </p:nvGrpSpPr>
        <p:grpSpPr>
          <a:xfrm>
            <a:off x="4349350" y="1797770"/>
            <a:ext cx="1099644" cy="579971"/>
            <a:chOff x="695400" y="1264853"/>
            <a:chExt cx="1099644" cy="579971"/>
          </a:xfrm>
        </p:grpSpPr>
        <p:pic>
          <p:nvPicPr>
            <p:cNvPr id="45" name="Picture 4" descr="Car - Free transport icons">
              <a:extLst>
                <a:ext uri="{FF2B5EF4-FFF2-40B4-BE49-F238E27FC236}">
                  <a16:creationId xmlns:a16="http://schemas.microsoft.com/office/drawing/2014/main" id="{CB863F37-1450-06D2-D717-D6B6AF720C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Money - Free business and finance icons">
              <a:extLst>
                <a:ext uri="{FF2B5EF4-FFF2-40B4-BE49-F238E27FC236}">
                  <a16:creationId xmlns:a16="http://schemas.microsoft.com/office/drawing/2014/main" id="{43D054E3-3263-0B7F-C8C0-182C99BB34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群組 46">
            <a:extLst>
              <a:ext uri="{FF2B5EF4-FFF2-40B4-BE49-F238E27FC236}">
                <a16:creationId xmlns:a16="http://schemas.microsoft.com/office/drawing/2014/main" id="{59994D40-0F5E-013D-BF7D-5AAD6CD5F4DD}"/>
              </a:ext>
            </a:extLst>
          </p:cNvPr>
          <p:cNvGrpSpPr/>
          <p:nvPr/>
        </p:nvGrpSpPr>
        <p:grpSpPr>
          <a:xfrm>
            <a:off x="4349350" y="2267776"/>
            <a:ext cx="1099644" cy="579971"/>
            <a:chOff x="695400" y="1264853"/>
            <a:chExt cx="1099644" cy="579971"/>
          </a:xfrm>
        </p:grpSpPr>
        <p:pic>
          <p:nvPicPr>
            <p:cNvPr id="48" name="Picture 4" descr="Car - Free transport icons">
              <a:extLst>
                <a:ext uri="{FF2B5EF4-FFF2-40B4-BE49-F238E27FC236}">
                  <a16:creationId xmlns:a16="http://schemas.microsoft.com/office/drawing/2014/main" id="{BBAF7928-0D84-187C-724F-CE530F2F02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Money - Free business and finance icons">
              <a:extLst>
                <a:ext uri="{FF2B5EF4-FFF2-40B4-BE49-F238E27FC236}">
                  <a16:creationId xmlns:a16="http://schemas.microsoft.com/office/drawing/2014/main" id="{54FA8240-B4EF-BDD5-64CA-1F089EB664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群組 49">
            <a:extLst>
              <a:ext uri="{FF2B5EF4-FFF2-40B4-BE49-F238E27FC236}">
                <a16:creationId xmlns:a16="http://schemas.microsoft.com/office/drawing/2014/main" id="{92FF8B8F-F158-D49E-DCE5-EAFAC454C4D8}"/>
              </a:ext>
            </a:extLst>
          </p:cNvPr>
          <p:cNvGrpSpPr/>
          <p:nvPr/>
        </p:nvGrpSpPr>
        <p:grpSpPr>
          <a:xfrm>
            <a:off x="4349350" y="2737781"/>
            <a:ext cx="1099644" cy="579971"/>
            <a:chOff x="695400" y="1264853"/>
            <a:chExt cx="1099644" cy="579971"/>
          </a:xfrm>
        </p:grpSpPr>
        <p:pic>
          <p:nvPicPr>
            <p:cNvPr id="51" name="Picture 4" descr="Car - Free transport icons">
              <a:extLst>
                <a:ext uri="{FF2B5EF4-FFF2-40B4-BE49-F238E27FC236}">
                  <a16:creationId xmlns:a16="http://schemas.microsoft.com/office/drawing/2014/main" id="{BED00999-A01F-122B-8D86-A5CA4B8461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Money - Free business and finance icons">
              <a:extLst>
                <a:ext uri="{FF2B5EF4-FFF2-40B4-BE49-F238E27FC236}">
                  <a16:creationId xmlns:a16="http://schemas.microsoft.com/office/drawing/2014/main" id="{9D87179D-6BE1-D2E6-9FE1-AD0F1DC4C0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左大括弧 54">
            <a:extLst>
              <a:ext uri="{FF2B5EF4-FFF2-40B4-BE49-F238E27FC236}">
                <a16:creationId xmlns:a16="http://schemas.microsoft.com/office/drawing/2014/main" id="{4130FED5-BA96-07EF-9C6A-D23566545A53}"/>
              </a:ext>
            </a:extLst>
          </p:cNvPr>
          <p:cNvSpPr/>
          <p:nvPr/>
        </p:nvSpPr>
        <p:spPr>
          <a:xfrm rot="5400000">
            <a:off x="2325433" y="214791"/>
            <a:ext cx="234605" cy="2918607"/>
          </a:xfrm>
          <a:prstGeom prst="leftBrace">
            <a:avLst>
              <a:gd name="adj1" fmla="val 0"/>
              <a:gd name="adj2" fmla="val 50000"/>
            </a:avLst>
          </a:prstGeom>
          <a:ln w="19050">
            <a:solidFill>
              <a:schemeClr val="accent6">
                <a:lumMod val="1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7" name="左大括弧 56">
            <a:extLst>
              <a:ext uri="{FF2B5EF4-FFF2-40B4-BE49-F238E27FC236}">
                <a16:creationId xmlns:a16="http://schemas.microsoft.com/office/drawing/2014/main" id="{103A794C-6FAC-3570-2A4B-C51DFF2DCCD7}"/>
              </a:ext>
            </a:extLst>
          </p:cNvPr>
          <p:cNvSpPr/>
          <p:nvPr/>
        </p:nvSpPr>
        <p:spPr>
          <a:xfrm rot="5400000">
            <a:off x="4785288" y="1311088"/>
            <a:ext cx="216024" cy="720080"/>
          </a:xfrm>
          <a:prstGeom prst="leftBrace">
            <a:avLst>
              <a:gd name="adj1" fmla="val 0"/>
              <a:gd name="adj2" fmla="val 50000"/>
            </a:avLst>
          </a:prstGeom>
          <a:ln w="19050">
            <a:solidFill>
              <a:schemeClr val="accent6">
                <a:lumMod val="1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8" name="文字方塊 57">
            <a:extLst>
              <a:ext uri="{FF2B5EF4-FFF2-40B4-BE49-F238E27FC236}">
                <a16:creationId xmlns:a16="http://schemas.microsoft.com/office/drawing/2014/main" id="{895E2B1F-62A2-19B2-EFE9-F651B9D78375}"/>
              </a:ext>
            </a:extLst>
          </p:cNvPr>
          <p:cNvSpPr txBox="1"/>
          <p:nvPr/>
        </p:nvSpPr>
        <p:spPr>
          <a:xfrm>
            <a:off x="1847528" y="1268760"/>
            <a:ext cx="1340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Train: 9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(75%)</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9" name="文字方塊 58">
            <a:extLst>
              <a:ext uri="{FF2B5EF4-FFF2-40B4-BE49-F238E27FC236}">
                <a16:creationId xmlns:a16="http://schemas.microsoft.com/office/drawing/2014/main" id="{FC87F9FA-6DDF-7FB3-20E0-C0C5C7E1AF37}"/>
              </a:ext>
            </a:extLst>
          </p:cNvPr>
          <p:cNvSpPr txBox="1"/>
          <p:nvPr/>
        </p:nvSpPr>
        <p:spPr>
          <a:xfrm>
            <a:off x="4317236" y="1275084"/>
            <a:ext cx="127470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Test: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(25%)</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pic>
        <p:nvPicPr>
          <p:cNvPr id="2059" name="圖片 2058">
            <a:extLst>
              <a:ext uri="{FF2B5EF4-FFF2-40B4-BE49-F238E27FC236}">
                <a16:creationId xmlns:a16="http://schemas.microsoft.com/office/drawing/2014/main" id="{6A5F478E-FB10-F3BA-7A7C-63BA451D6928}"/>
              </a:ext>
            </a:extLst>
          </p:cNvPr>
          <p:cNvPicPr>
            <a:picLocks noChangeAspect="1"/>
          </p:cNvPicPr>
          <p:nvPr/>
        </p:nvPicPr>
        <p:blipFill rotWithShape="1">
          <a:blip r:embed="rId10"/>
          <a:srcRect r="13892" b="-339"/>
          <a:stretch/>
        </p:blipFill>
        <p:spPr>
          <a:xfrm>
            <a:off x="1343472" y="4509120"/>
            <a:ext cx="2604192" cy="309536"/>
          </a:xfrm>
          <a:prstGeom prst="rect">
            <a:avLst/>
          </a:prstGeom>
        </p:spPr>
      </p:pic>
      <p:sp>
        <p:nvSpPr>
          <p:cNvPr id="2067" name="矩形 2066">
            <a:extLst>
              <a:ext uri="{FF2B5EF4-FFF2-40B4-BE49-F238E27FC236}">
                <a16:creationId xmlns:a16="http://schemas.microsoft.com/office/drawing/2014/main" id="{FF2DC484-E688-30EC-C1EF-2B10EA8F47A2}"/>
              </a:ext>
            </a:extLst>
          </p:cNvPr>
          <p:cNvSpPr/>
          <p:nvPr/>
        </p:nvSpPr>
        <p:spPr>
          <a:xfrm>
            <a:off x="4317236" y="1772816"/>
            <a:ext cx="576064" cy="15121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2069" name="Picture 10" descr="Machine-Learning Icons - Free SVG &amp; PNG Machine-Learning Images - Noun  Project">
            <a:extLst>
              <a:ext uri="{FF2B5EF4-FFF2-40B4-BE49-F238E27FC236}">
                <a16:creationId xmlns:a16="http://schemas.microsoft.com/office/drawing/2014/main" id="{55002BB8-51F4-5244-6B8D-3A25043CD4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5560" y="3789040"/>
            <a:ext cx="664468" cy="664468"/>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6" descr="Money - Free business and finance icons">
            <a:extLst>
              <a:ext uri="{FF2B5EF4-FFF2-40B4-BE49-F238E27FC236}">
                <a16:creationId xmlns:a16="http://schemas.microsoft.com/office/drawing/2014/main" id="{99F5A402-ECFD-AD49-8C93-05D8E2C6F20D}"/>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48748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6" descr="Money - Free business and finance icons">
            <a:extLst>
              <a:ext uri="{FF2B5EF4-FFF2-40B4-BE49-F238E27FC236}">
                <a16:creationId xmlns:a16="http://schemas.microsoft.com/office/drawing/2014/main" id="{994584F9-F9FD-C37D-9A79-58CC33CC9882}"/>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20756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6" descr="Money - Free business and finance icons">
            <a:extLst>
              <a:ext uri="{FF2B5EF4-FFF2-40B4-BE49-F238E27FC236}">
                <a16:creationId xmlns:a16="http://schemas.microsoft.com/office/drawing/2014/main" id="{D0F23259-5BE3-F3C7-6FBB-9F9173D4BD4D}"/>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92764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1" name="Picture 12" descr="Evaluation Generic Flat icon">
            <a:extLst>
              <a:ext uri="{FF2B5EF4-FFF2-40B4-BE49-F238E27FC236}">
                <a16:creationId xmlns:a16="http://schemas.microsoft.com/office/drawing/2014/main" id="{200FC7E9-076D-B97E-3404-368A0E8923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36160" y="5157192"/>
            <a:ext cx="710208" cy="710208"/>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6" descr="Money - Free business and finance icons">
            <a:extLst>
              <a:ext uri="{FF2B5EF4-FFF2-40B4-BE49-F238E27FC236}">
                <a16:creationId xmlns:a16="http://schemas.microsoft.com/office/drawing/2014/main" id="{29E20947-8184-4879-F147-860F602224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9856"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6" descr="Money - Free business and finance icons">
            <a:extLst>
              <a:ext uri="{FF2B5EF4-FFF2-40B4-BE49-F238E27FC236}">
                <a16:creationId xmlns:a16="http://schemas.microsoft.com/office/drawing/2014/main" id="{FE919758-F6FF-E671-17F4-F3FD0FD224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6029"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6" descr="Money - Free business and finance icons">
            <a:extLst>
              <a:ext uri="{FF2B5EF4-FFF2-40B4-BE49-F238E27FC236}">
                <a16:creationId xmlns:a16="http://schemas.microsoft.com/office/drawing/2014/main" id="{209C171C-19AD-FF5A-01A8-3AC1D57DF7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0016" y="5301208"/>
            <a:ext cx="579971" cy="579971"/>
          </a:xfrm>
          <a:prstGeom prst="rect">
            <a:avLst/>
          </a:prstGeom>
          <a:noFill/>
          <a:extLst>
            <a:ext uri="{909E8E84-426E-40DD-AFC4-6F175D3DCCD1}">
              <a14:hiddenFill xmlns:a14="http://schemas.microsoft.com/office/drawing/2010/main">
                <a:solidFill>
                  <a:srgbClr val="FFFFFF"/>
                </a:solidFill>
              </a14:hiddenFill>
            </a:ext>
          </a:extLst>
        </p:spPr>
      </p:pic>
      <p:sp>
        <p:nvSpPr>
          <p:cNvPr id="2089" name="文字方塊 2088">
            <a:extLst>
              <a:ext uri="{FF2B5EF4-FFF2-40B4-BE49-F238E27FC236}">
                <a16:creationId xmlns:a16="http://schemas.microsoft.com/office/drawing/2014/main" id="{2C1D05EE-0DE8-373F-CA37-0FB4D166924F}"/>
              </a:ext>
            </a:extLst>
          </p:cNvPr>
          <p:cNvSpPr txBox="1"/>
          <p:nvPr/>
        </p:nvSpPr>
        <p:spPr>
          <a:xfrm>
            <a:off x="3935760" y="5373216"/>
            <a:ext cx="5080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a:t>
            </a:r>
            <a:endPar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2096" name="直線單箭頭接點 2095">
            <a:extLst>
              <a:ext uri="{FF2B5EF4-FFF2-40B4-BE49-F238E27FC236}">
                <a16:creationId xmlns:a16="http://schemas.microsoft.com/office/drawing/2014/main" id="{1B49C972-3422-BEC0-DD13-FE5B50B7B4DE}"/>
              </a:ext>
            </a:extLst>
          </p:cNvPr>
          <p:cNvCxnSpPr>
            <a:cxnSpLocks/>
          </p:cNvCxnSpPr>
          <p:nvPr/>
        </p:nvCxnSpPr>
        <p:spPr>
          <a:xfrm>
            <a:off x="2495600" y="3356992"/>
            <a:ext cx="0" cy="3600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8" name="直線單箭頭接點 2097">
            <a:extLst>
              <a:ext uri="{FF2B5EF4-FFF2-40B4-BE49-F238E27FC236}">
                <a16:creationId xmlns:a16="http://schemas.microsoft.com/office/drawing/2014/main" id="{1BC60739-528C-A450-E30C-61CB650ADC58}"/>
              </a:ext>
            </a:extLst>
          </p:cNvPr>
          <p:cNvCxnSpPr>
            <a:cxnSpLocks/>
          </p:cNvCxnSpPr>
          <p:nvPr/>
        </p:nvCxnSpPr>
        <p:spPr>
          <a:xfrm>
            <a:off x="2495600" y="4941168"/>
            <a:ext cx="0" cy="3600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0" name="接點: 肘形 2099">
            <a:extLst>
              <a:ext uri="{FF2B5EF4-FFF2-40B4-BE49-F238E27FC236}">
                <a16:creationId xmlns:a16="http://schemas.microsoft.com/office/drawing/2014/main" id="{AFBBB36E-4047-74CF-0FB6-1F41D2AC35D8}"/>
              </a:ext>
            </a:extLst>
          </p:cNvPr>
          <p:cNvCxnSpPr>
            <a:stCxn id="2067" idx="2"/>
            <a:endCxn id="2059" idx="3"/>
          </p:cNvCxnSpPr>
          <p:nvPr/>
        </p:nvCxnSpPr>
        <p:spPr>
          <a:xfrm rot="5400000">
            <a:off x="3587014" y="3645634"/>
            <a:ext cx="1378904" cy="657604"/>
          </a:xfrm>
          <a:prstGeom prst="bentConnector2">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02" name="接點: 肘形 2101">
            <a:extLst>
              <a:ext uri="{FF2B5EF4-FFF2-40B4-BE49-F238E27FC236}">
                <a16:creationId xmlns:a16="http://schemas.microsoft.com/office/drawing/2014/main" id="{164652EC-C324-78C6-7DA4-90A41DF5D3DF}"/>
              </a:ext>
            </a:extLst>
          </p:cNvPr>
          <p:cNvCxnSpPr>
            <a:cxnSpLocks/>
            <a:stCxn id="2081" idx="2"/>
            <a:endCxn id="2069" idx="1"/>
          </p:cNvCxnSpPr>
          <p:nvPr/>
        </p:nvCxnSpPr>
        <p:spPr>
          <a:xfrm rot="5400000" flipH="1">
            <a:off x="4140349" y="2116485"/>
            <a:ext cx="1746126" cy="5755704"/>
          </a:xfrm>
          <a:prstGeom prst="bentConnector4">
            <a:avLst>
              <a:gd name="adj1" fmla="val -20793"/>
              <a:gd name="adj2" fmla="val 121883"/>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0" name="直線單箭頭接點 2109">
            <a:extLst>
              <a:ext uri="{FF2B5EF4-FFF2-40B4-BE49-F238E27FC236}">
                <a16:creationId xmlns:a16="http://schemas.microsoft.com/office/drawing/2014/main" id="{2C408B1A-BAFA-51D6-12DF-5D701AA0CF73}"/>
              </a:ext>
            </a:extLst>
          </p:cNvPr>
          <p:cNvCxnSpPr>
            <a:cxnSpLocks/>
          </p:cNvCxnSpPr>
          <p:nvPr/>
        </p:nvCxnSpPr>
        <p:spPr>
          <a:xfrm>
            <a:off x="7032104" y="5517232"/>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7" name="文字方塊 2116">
            <a:extLst>
              <a:ext uri="{FF2B5EF4-FFF2-40B4-BE49-F238E27FC236}">
                <a16:creationId xmlns:a16="http://schemas.microsoft.com/office/drawing/2014/main" id="{AF1E80A3-6998-AEFB-72D8-542428E2E40C}"/>
              </a:ext>
            </a:extLst>
          </p:cNvPr>
          <p:cNvSpPr txBox="1"/>
          <p:nvPr/>
        </p:nvSpPr>
        <p:spPr>
          <a:xfrm>
            <a:off x="2567608" y="3356992"/>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訓練模型</a:t>
            </a:r>
          </a:p>
        </p:txBody>
      </p:sp>
      <p:sp>
        <p:nvSpPr>
          <p:cNvPr id="2118" name="文字方塊 2117">
            <a:extLst>
              <a:ext uri="{FF2B5EF4-FFF2-40B4-BE49-F238E27FC236}">
                <a16:creationId xmlns:a16="http://schemas.microsoft.com/office/drawing/2014/main" id="{D52389DE-4897-7D28-B3B1-D3A612EB8018}"/>
              </a:ext>
            </a:extLst>
          </p:cNvPr>
          <p:cNvSpPr txBox="1"/>
          <p:nvPr/>
        </p:nvSpPr>
        <p:spPr>
          <a:xfrm>
            <a:off x="2567608" y="4941168"/>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預測</a:t>
            </a:r>
          </a:p>
        </p:txBody>
      </p:sp>
      <p:sp>
        <p:nvSpPr>
          <p:cNvPr id="2119" name="文字方塊 2118">
            <a:extLst>
              <a:ext uri="{FF2B5EF4-FFF2-40B4-BE49-F238E27FC236}">
                <a16:creationId xmlns:a16="http://schemas.microsoft.com/office/drawing/2014/main" id="{ACB34268-1943-77AE-3EEF-DFB0ADE6FBCA}"/>
              </a:ext>
            </a:extLst>
          </p:cNvPr>
          <p:cNvSpPr txBox="1"/>
          <p:nvPr/>
        </p:nvSpPr>
        <p:spPr>
          <a:xfrm>
            <a:off x="6960096" y="5085184"/>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評估</a:t>
            </a:r>
          </a:p>
        </p:txBody>
      </p:sp>
      <p:sp>
        <p:nvSpPr>
          <p:cNvPr id="2120" name="文字方塊 2119">
            <a:extLst>
              <a:ext uri="{FF2B5EF4-FFF2-40B4-BE49-F238E27FC236}">
                <a16:creationId xmlns:a16="http://schemas.microsoft.com/office/drawing/2014/main" id="{45487E3A-C5FE-5EE4-243B-39506EBAD444}"/>
              </a:ext>
            </a:extLst>
          </p:cNvPr>
          <p:cNvSpPr txBox="1"/>
          <p:nvPr/>
        </p:nvSpPr>
        <p:spPr>
          <a:xfrm>
            <a:off x="4655840" y="3789040"/>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測試模型</a:t>
            </a:r>
          </a:p>
        </p:txBody>
      </p:sp>
      <p:sp>
        <p:nvSpPr>
          <p:cNvPr id="2121" name="文字方塊 2120">
            <a:extLst>
              <a:ext uri="{FF2B5EF4-FFF2-40B4-BE49-F238E27FC236}">
                <a16:creationId xmlns:a16="http://schemas.microsoft.com/office/drawing/2014/main" id="{14CAE49D-16F0-6698-1EEA-1948AF868EFB}"/>
              </a:ext>
            </a:extLst>
          </p:cNvPr>
          <p:cNvSpPr txBox="1"/>
          <p:nvPr/>
        </p:nvSpPr>
        <p:spPr>
          <a:xfrm>
            <a:off x="335360" y="4797152"/>
            <a:ext cx="49244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調參</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優化</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切分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訓練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預測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評估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優化</a:t>
            </a:r>
          </a:p>
        </p:txBody>
      </p:sp>
      <p:sp>
        <p:nvSpPr>
          <p:cNvPr id="5" name="文字方塊 4">
            <a:extLst>
              <a:ext uri="{FF2B5EF4-FFF2-40B4-BE49-F238E27FC236}">
                <a16:creationId xmlns:a16="http://schemas.microsoft.com/office/drawing/2014/main" id="{D9514154-72DE-D2CE-E9B9-236B48861F78}"/>
              </a:ext>
            </a:extLst>
          </p:cNvPr>
          <p:cNvSpPr txBox="1"/>
          <p:nvPr/>
        </p:nvSpPr>
        <p:spPr>
          <a:xfrm>
            <a:off x="3863752" y="5805264"/>
            <a:ext cx="809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787056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圖片 57">
            <a:extLst>
              <a:ext uri="{FF2B5EF4-FFF2-40B4-BE49-F238E27FC236}">
                <a16:creationId xmlns:a16="http://schemas.microsoft.com/office/drawing/2014/main" id="{8A3BD5FB-1DDB-4EF2-BE9F-F8C50DA0C152}"/>
              </a:ext>
            </a:extLst>
          </p:cNvPr>
          <p:cNvPicPr>
            <a:picLocks noChangeAspect="1"/>
          </p:cNvPicPr>
          <p:nvPr/>
        </p:nvPicPr>
        <p:blipFill>
          <a:blip r:embed="rId3"/>
          <a:stretch>
            <a:fillRect/>
          </a:stretch>
        </p:blipFill>
        <p:spPr>
          <a:xfrm>
            <a:off x="7106189" y="5028988"/>
            <a:ext cx="1617933" cy="1314096"/>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如何找到那個完美的方程式</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dirty="0">
                <a:solidFill>
                  <a:srgbClr val="D8D8D8">
                    <a:lumMod val="10000"/>
                  </a:srgbClr>
                </a:solidFill>
              </a:rPr>
              <a:t>Use data to compute function </a:t>
            </a:r>
            <a:r>
              <a:rPr lang="en-US" altLang="zh-TW" sz="1400" b="1" dirty="0">
                <a:solidFill>
                  <a:srgbClr val="D8D8D8">
                    <a:lumMod val="10000"/>
                  </a:srgbClr>
                </a:solidFill>
              </a:rPr>
              <a:t>g</a:t>
            </a:r>
            <a:r>
              <a:rPr lang="en-US" altLang="zh-TW" sz="1400" dirty="0">
                <a:solidFill>
                  <a:srgbClr val="D8D8D8">
                    <a:lumMod val="10000"/>
                  </a:srgbClr>
                </a:solidFill>
              </a:rPr>
              <a:t> that Approximates target </a:t>
            </a:r>
            <a:r>
              <a:rPr lang="en-US" altLang="zh-TW" sz="1400" b="1" dirty="0">
                <a:solidFill>
                  <a:srgbClr val="D8D8D8">
                    <a:lumMod val="10000"/>
                  </a:srgbClr>
                </a:solidFill>
              </a:rPr>
              <a:t>f</a:t>
            </a:r>
            <a:endParaRPr lang="zh-TW" altLang="en-US" sz="1400" b="1" dirty="0">
              <a:solidFill>
                <a:srgbClr val="D8D8D8">
                  <a:lumMod val="10000"/>
                </a:srgbClr>
              </a:solidFill>
            </a:endParaRPr>
          </a:p>
        </p:txBody>
      </p:sp>
      <p:sp>
        <p:nvSpPr>
          <p:cNvPr id="31" name="內容版面配置區 2">
            <a:extLst>
              <a:ext uri="{FF2B5EF4-FFF2-40B4-BE49-F238E27FC236}">
                <a16:creationId xmlns:a16="http://schemas.microsoft.com/office/drawing/2014/main" id="{99E98335-EF68-5EF4-6927-C549C6F7B090}"/>
              </a:ext>
            </a:extLst>
          </p:cNvPr>
          <p:cNvSpPr>
            <a:spLocks noGrp="1"/>
          </p:cNvSpPr>
          <p:nvPr>
            <p:ph sz="half" idx="1"/>
          </p:nvPr>
        </p:nvSpPr>
        <p:spPr>
          <a:xfrm>
            <a:off x="449700" y="1400200"/>
            <a:ext cx="7373499" cy="1275267"/>
          </a:xfrm>
        </p:spPr>
        <p:txBody>
          <a:bodyPr/>
          <a:lstStyle/>
          <a:p>
            <a:pPr marL="342900" indent="-342900" algn="l">
              <a:buFont typeface="+mj-lt"/>
              <a:buAutoNum type="arabicPeriod"/>
            </a:pPr>
            <a:r>
              <a:rPr lang="en-US" altLang="zh-TW" sz="1800" b="0" i="0" dirty="0">
                <a:solidFill>
                  <a:srgbClr val="242424"/>
                </a:solidFill>
                <a:effectLst/>
                <a:highlight>
                  <a:srgbClr val="FFFFFF"/>
                </a:highlight>
                <a:latin typeface="source-serif-pro"/>
              </a:rPr>
              <a:t>Function with Unknown Parameters</a:t>
            </a:r>
            <a:r>
              <a:rPr lang="zh-TW" altLang="en-US" sz="1800" b="0" i="0" dirty="0">
                <a:solidFill>
                  <a:srgbClr val="242424"/>
                </a:solidFill>
                <a:effectLst/>
                <a:highlight>
                  <a:srgbClr val="FFFFFF"/>
                </a:highlight>
                <a:latin typeface="source-serif-pro"/>
              </a:rPr>
              <a:t> </a:t>
            </a:r>
            <a:r>
              <a:rPr lang="en-US" altLang="zh-TW" sz="1800" b="0" i="0" dirty="0">
                <a:solidFill>
                  <a:srgbClr val="242424"/>
                </a:solidFill>
                <a:effectLst/>
                <a:highlight>
                  <a:srgbClr val="FFFFFF"/>
                </a:highlight>
                <a:latin typeface="source-serif-pro"/>
              </a:rPr>
              <a:t>(</a:t>
            </a:r>
            <a:r>
              <a:rPr lang="zh-TW" altLang="en-US" sz="1800" b="0" i="0" dirty="0">
                <a:solidFill>
                  <a:srgbClr val="242424"/>
                </a:solidFill>
                <a:effectLst/>
                <a:highlight>
                  <a:srgbClr val="FFFFFF"/>
                </a:highlight>
                <a:latin typeface="source-serif-pro"/>
              </a:rPr>
              <a:t>定義未知函數</a:t>
            </a:r>
            <a:r>
              <a:rPr lang="en-US" altLang="zh-TW" sz="1800" b="0" i="0" dirty="0">
                <a:solidFill>
                  <a:srgbClr val="242424"/>
                </a:solidFill>
                <a:effectLst/>
                <a:highlight>
                  <a:srgbClr val="FFFFFF"/>
                </a:highlight>
                <a:latin typeface="source-serif-pro"/>
              </a:rPr>
              <a:t>)</a:t>
            </a:r>
          </a:p>
          <a:p>
            <a:pPr marL="342900" indent="-342900">
              <a:buFont typeface="+mj-lt"/>
              <a:buAutoNum type="arabicPeriod"/>
            </a:pPr>
            <a:r>
              <a:rPr lang="en-US" altLang="zh-TW" sz="1800" b="0" i="0" dirty="0">
                <a:solidFill>
                  <a:srgbClr val="242424"/>
                </a:solidFill>
                <a:effectLst/>
                <a:highlight>
                  <a:srgbClr val="FFFFFF"/>
                </a:highlight>
                <a:latin typeface="source-serif-pro"/>
              </a:rPr>
              <a:t>Define Loss from Training Data</a:t>
            </a:r>
            <a:r>
              <a:rPr lang="zh-TW" altLang="en-US" sz="1800" b="0" i="0" dirty="0">
                <a:solidFill>
                  <a:srgbClr val="242424"/>
                </a:solidFill>
                <a:effectLst/>
                <a:highlight>
                  <a:srgbClr val="FFFFFF"/>
                </a:highlight>
                <a:latin typeface="source-serif-pro"/>
              </a:rPr>
              <a:t> </a:t>
            </a:r>
            <a:r>
              <a:rPr lang="en-US" altLang="zh-TW" sz="1800" dirty="0">
                <a:solidFill>
                  <a:srgbClr val="242424"/>
                </a:solidFill>
                <a:highlight>
                  <a:srgbClr val="FFFFFF"/>
                </a:highlight>
                <a:latin typeface="source-serif-pro"/>
              </a:rPr>
              <a:t>(</a:t>
            </a:r>
            <a:r>
              <a:rPr lang="zh-TW" altLang="en-US" sz="1800" dirty="0">
                <a:solidFill>
                  <a:srgbClr val="242424"/>
                </a:solidFill>
                <a:highlight>
                  <a:srgbClr val="FFFFFF"/>
                </a:highlight>
                <a:latin typeface="source-serif-pro"/>
              </a:rPr>
              <a:t>定義衡量標準</a:t>
            </a:r>
            <a:r>
              <a:rPr lang="en-US" altLang="zh-TW" sz="1800" dirty="0">
                <a:solidFill>
                  <a:srgbClr val="242424"/>
                </a:solidFill>
                <a:highlight>
                  <a:srgbClr val="FFFFFF"/>
                </a:highlight>
                <a:latin typeface="source-serif-pro"/>
              </a:rPr>
              <a:t>)</a:t>
            </a:r>
            <a:endParaRPr lang="en-US" altLang="zh-TW" sz="1800" b="0" i="0" dirty="0">
              <a:solidFill>
                <a:srgbClr val="242424"/>
              </a:solidFill>
              <a:effectLst/>
              <a:highlight>
                <a:srgbClr val="FFFFFF"/>
              </a:highlight>
              <a:latin typeface="source-serif-pro"/>
            </a:endParaRPr>
          </a:p>
          <a:p>
            <a:pPr marL="342900" indent="-342900">
              <a:buFont typeface="+mj-lt"/>
              <a:buAutoNum type="arabicPeriod"/>
            </a:pPr>
            <a:r>
              <a:rPr lang="en-US" altLang="zh-TW" sz="1800" b="0" i="0" dirty="0">
                <a:solidFill>
                  <a:srgbClr val="242424"/>
                </a:solidFill>
                <a:effectLst/>
                <a:highlight>
                  <a:srgbClr val="FFFFFF"/>
                </a:highlight>
                <a:latin typeface="source-serif-pro"/>
              </a:rPr>
              <a:t>Optimization</a:t>
            </a:r>
            <a:r>
              <a:rPr lang="zh-TW" altLang="en-US" sz="1800" b="0" i="0" dirty="0">
                <a:solidFill>
                  <a:srgbClr val="242424"/>
                </a:solidFill>
                <a:effectLst/>
                <a:highlight>
                  <a:srgbClr val="FFFFFF"/>
                </a:highlight>
                <a:latin typeface="source-serif-pro"/>
              </a:rPr>
              <a:t> </a:t>
            </a:r>
            <a:r>
              <a:rPr lang="en-US" altLang="zh-TW" sz="1800" dirty="0">
                <a:solidFill>
                  <a:srgbClr val="242424"/>
                </a:solidFill>
                <a:highlight>
                  <a:srgbClr val="FFFFFF"/>
                </a:highlight>
                <a:latin typeface="source-serif-pro"/>
              </a:rPr>
              <a:t>(</a:t>
            </a:r>
            <a:r>
              <a:rPr lang="zh-TW" altLang="en-US" sz="1800" dirty="0">
                <a:solidFill>
                  <a:srgbClr val="242424"/>
                </a:solidFill>
                <a:highlight>
                  <a:srgbClr val="FFFFFF"/>
                </a:highlight>
                <a:latin typeface="source-serif-pro"/>
              </a:rPr>
              <a:t>參數優化方式</a:t>
            </a:r>
            <a:r>
              <a:rPr lang="en-US" altLang="zh-TW" sz="1800" dirty="0">
                <a:solidFill>
                  <a:srgbClr val="242424"/>
                </a:solidFill>
                <a:highlight>
                  <a:srgbClr val="FFFFFF"/>
                </a:highlight>
                <a:latin typeface="source-serif-pro"/>
              </a:rPr>
              <a:t>)</a:t>
            </a:r>
            <a:endParaRPr lang="en-US" altLang="zh-TW" sz="1800" b="0" i="0" dirty="0">
              <a:solidFill>
                <a:srgbClr val="242424"/>
              </a:solidFill>
              <a:effectLst/>
              <a:highlight>
                <a:srgbClr val="FFFFFF"/>
              </a:highlight>
              <a:latin typeface="source-serif-pro"/>
            </a:endParaRPr>
          </a:p>
          <a:p>
            <a:pPr algn="l">
              <a:buFont typeface="+mj-lt"/>
              <a:buAutoNum type="arabicPeriod"/>
            </a:pPr>
            <a:endParaRPr lang="en-US" altLang="zh-TW" dirty="0">
              <a:solidFill>
                <a:srgbClr val="242424"/>
              </a:solidFill>
              <a:highlight>
                <a:srgbClr val="FFFFFF"/>
              </a:highlight>
              <a:latin typeface="source-serif-pro"/>
            </a:endParaRPr>
          </a:p>
          <a:p>
            <a:pPr algn="l">
              <a:buFont typeface="+mj-lt"/>
              <a:buAutoNum type="arabicPeriod"/>
            </a:pPr>
            <a:endParaRPr lang="en-US" altLang="zh-TW" b="0" i="0" dirty="0">
              <a:solidFill>
                <a:srgbClr val="242424"/>
              </a:solidFill>
              <a:effectLst/>
              <a:highlight>
                <a:srgbClr val="FFFFFF"/>
              </a:highlight>
              <a:latin typeface="source-serif-pro"/>
            </a:endParaRPr>
          </a:p>
          <a:p>
            <a:endParaRPr lang="zh-TW" altLang="en-US" dirty="0"/>
          </a:p>
        </p:txBody>
      </p:sp>
      <p:sp>
        <p:nvSpPr>
          <p:cNvPr id="7" name="矩形: 圓角 6">
            <a:extLst>
              <a:ext uri="{FF2B5EF4-FFF2-40B4-BE49-F238E27FC236}">
                <a16:creationId xmlns:a16="http://schemas.microsoft.com/office/drawing/2014/main" id="{457DCBF7-ABF1-4E4E-9CED-59E4706C5CD4}"/>
              </a:ext>
            </a:extLst>
          </p:cNvPr>
          <p:cNvSpPr/>
          <p:nvPr/>
        </p:nvSpPr>
        <p:spPr>
          <a:xfrm>
            <a:off x="2079367" y="3983949"/>
            <a:ext cx="1933833" cy="81203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10D5D887-1A80-46F8-9FB8-20A77117855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6908"/>
          <a:stretch/>
        </p:blipFill>
        <p:spPr>
          <a:xfrm>
            <a:off x="2239279" y="4174065"/>
            <a:ext cx="1596120" cy="422701"/>
          </a:xfrm>
          <a:prstGeom prst="rect">
            <a:avLst/>
          </a:prstGeom>
        </p:spPr>
      </p:pic>
      <p:sp>
        <p:nvSpPr>
          <p:cNvPr id="5" name="橢圓 4">
            <a:extLst>
              <a:ext uri="{FF2B5EF4-FFF2-40B4-BE49-F238E27FC236}">
                <a16:creationId xmlns:a16="http://schemas.microsoft.com/office/drawing/2014/main" id="{573E9E34-71D0-45A4-B390-12490FECB12B}"/>
              </a:ext>
            </a:extLst>
          </p:cNvPr>
          <p:cNvSpPr/>
          <p:nvPr/>
        </p:nvSpPr>
        <p:spPr>
          <a:xfrm>
            <a:off x="5494866" y="3632199"/>
            <a:ext cx="1515533" cy="15155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Learning</a:t>
            </a:r>
          </a:p>
          <a:p>
            <a:pPr algn="ctr"/>
            <a:r>
              <a:rPr lang="en-US" altLang="zh-TW" sz="1400" dirty="0"/>
              <a:t>Algorithm</a:t>
            </a:r>
          </a:p>
        </p:txBody>
      </p:sp>
      <p:cxnSp>
        <p:nvCxnSpPr>
          <p:cNvPr id="8" name="直線單箭頭接點 7">
            <a:extLst>
              <a:ext uri="{FF2B5EF4-FFF2-40B4-BE49-F238E27FC236}">
                <a16:creationId xmlns:a16="http://schemas.microsoft.com/office/drawing/2014/main" id="{E8F5F15F-F3E5-49AF-8DCC-F55D4B7916E3}"/>
              </a:ext>
            </a:extLst>
          </p:cNvPr>
          <p:cNvCxnSpPr>
            <a:stCxn id="7" idx="3"/>
            <a:endCxn id="5" idx="2"/>
          </p:cNvCxnSpPr>
          <p:nvPr/>
        </p:nvCxnSpPr>
        <p:spPr>
          <a:xfrm>
            <a:off x="4013200" y="4389966"/>
            <a:ext cx="1481666"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2" name="流程圖: 替代程序 11">
            <a:extLst>
              <a:ext uri="{FF2B5EF4-FFF2-40B4-BE49-F238E27FC236}">
                <a16:creationId xmlns:a16="http://schemas.microsoft.com/office/drawing/2014/main" id="{4156D13E-93A1-4686-B762-862C4FD05B96}"/>
              </a:ext>
            </a:extLst>
          </p:cNvPr>
          <p:cNvSpPr/>
          <p:nvPr/>
        </p:nvSpPr>
        <p:spPr>
          <a:xfrm>
            <a:off x="2065867" y="3158066"/>
            <a:ext cx="1972734" cy="457200"/>
          </a:xfrm>
          <a:prstGeom prst="flowChartAlternateProcess">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3" name="圖片 12">
            <a:extLst>
              <a:ext uri="{FF2B5EF4-FFF2-40B4-BE49-F238E27FC236}">
                <a16:creationId xmlns:a16="http://schemas.microsoft.com/office/drawing/2014/main" id="{ACF44479-F5D8-4D5E-8A36-58F24E318D06}"/>
              </a:ext>
            </a:extLst>
          </p:cNvPr>
          <p:cNvPicPr>
            <a:picLocks noChangeAspect="1"/>
          </p:cNvPicPr>
          <p:nvPr/>
        </p:nvPicPr>
        <p:blipFill>
          <a:blip r:embed="rId6">
            <a:grayscl/>
            <a:extLst>
              <a:ext uri="{BEBA8EAE-BF5A-486C-A8C5-ECC9F3942E4B}">
                <a14:imgProps xmlns:a14="http://schemas.microsoft.com/office/drawing/2010/main">
                  <a14:imgLayer r:embed="rId7">
                    <a14:imgEffect>
                      <a14:sharpenSoften amount="50000"/>
                    </a14:imgEffect>
                    <a14:imgEffect>
                      <a14:saturation sat="400000"/>
                    </a14:imgEffect>
                    <a14:imgEffect>
                      <a14:brightnessContrast bright="-40000" contrast="40000"/>
                    </a14:imgEffect>
                  </a14:imgLayer>
                </a14:imgProps>
              </a:ext>
            </a:extLst>
          </a:blip>
          <a:stretch>
            <a:fillRect/>
          </a:stretch>
        </p:blipFill>
        <p:spPr>
          <a:xfrm>
            <a:off x="2659528" y="3379773"/>
            <a:ext cx="788825" cy="176227"/>
          </a:xfrm>
          <a:prstGeom prst="rect">
            <a:avLst/>
          </a:prstGeom>
        </p:spPr>
      </p:pic>
      <p:sp>
        <p:nvSpPr>
          <p:cNvPr id="14" name="文字方塊 13">
            <a:extLst>
              <a:ext uri="{FF2B5EF4-FFF2-40B4-BE49-F238E27FC236}">
                <a16:creationId xmlns:a16="http://schemas.microsoft.com/office/drawing/2014/main" id="{46E762CC-8AEB-4EB3-BC1C-63EE3A77E059}"/>
              </a:ext>
            </a:extLst>
          </p:cNvPr>
          <p:cNvSpPr txBox="1"/>
          <p:nvPr/>
        </p:nvSpPr>
        <p:spPr>
          <a:xfrm>
            <a:off x="2108200" y="3124199"/>
            <a:ext cx="2015067" cy="276999"/>
          </a:xfrm>
          <a:prstGeom prst="rect">
            <a:avLst/>
          </a:prstGeom>
          <a:noFill/>
        </p:spPr>
        <p:txBody>
          <a:bodyPr wrap="square" rtlCol="0">
            <a:spAutoFit/>
          </a:bodyPr>
          <a:lstStyle/>
          <a:p>
            <a:r>
              <a:rPr lang="en-US" altLang="zh-TW" sz="1200" b="1" dirty="0">
                <a:solidFill>
                  <a:schemeClr val="accent6">
                    <a:lumMod val="10000"/>
                  </a:schemeClr>
                </a:solidFill>
              </a:rPr>
              <a:t>Unknow target function</a:t>
            </a:r>
            <a:endParaRPr lang="zh-TW" altLang="en-US" sz="1200" b="1" dirty="0">
              <a:solidFill>
                <a:schemeClr val="accent6">
                  <a:lumMod val="10000"/>
                </a:schemeClr>
              </a:solidFill>
            </a:endParaRPr>
          </a:p>
        </p:txBody>
      </p:sp>
      <p:cxnSp>
        <p:nvCxnSpPr>
          <p:cNvPr id="18" name="直線單箭頭接點 17">
            <a:extLst>
              <a:ext uri="{FF2B5EF4-FFF2-40B4-BE49-F238E27FC236}">
                <a16:creationId xmlns:a16="http://schemas.microsoft.com/office/drawing/2014/main" id="{2827A841-6A86-49FD-AD42-315A35ABD430}"/>
              </a:ext>
            </a:extLst>
          </p:cNvPr>
          <p:cNvCxnSpPr>
            <a:cxnSpLocks/>
            <a:stCxn id="12" idx="2"/>
            <a:endCxn id="7" idx="0"/>
          </p:cNvCxnSpPr>
          <p:nvPr/>
        </p:nvCxnSpPr>
        <p:spPr>
          <a:xfrm flipH="1">
            <a:off x="3046284" y="3615266"/>
            <a:ext cx="5950" cy="368683"/>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9" name="橢圓 18">
            <a:extLst>
              <a:ext uri="{FF2B5EF4-FFF2-40B4-BE49-F238E27FC236}">
                <a16:creationId xmlns:a16="http://schemas.microsoft.com/office/drawing/2014/main" id="{0C1956A3-39DE-40EF-885F-E48B603891D8}"/>
              </a:ext>
            </a:extLst>
          </p:cNvPr>
          <p:cNvSpPr/>
          <p:nvPr/>
        </p:nvSpPr>
        <p:spPr>
          <a:xfrm>
            <a:off x="2929466" y="5096933"/>
            <a:ext cx="1769533" cy="956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Function set</a:t>
            </a:r>
            <a:endParaRPr lang="zh-TW" altLang="en-US" sz="1400" dirty="0"/>
          </a:p>
        </p:txBody>
      </p:sp>
      <p:sp>
        <p:nvSpPr>
          <p:cNvPr id="20" name="文字方塊 19">
            <a:extLst>
              <a:ext uri="{FF2B5EF4-FFF2-40B4-BE49-F238E27FC236}">
                <a16:creationId xmlns:a16="http://schemas.microsoft.com/office/drawing/2014/main" id="{526BE726-2C57-460B-A27B-37F0D197A2E5}"/>
              </a:ext>
            </a:extLst>
          </p:cNvPr>
          <p:cNvSpPr txBox="1"/>
          <p:nvPr/>
        </p:nvSpPr>
        <p:spPr>
          <a:xfrm>
            <a:off x="2057400" y="2878666"/>
            <a:ext cx="1980029"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上帝才知道的標準答案</a:t>
            </a:r>
          </a:p>
        </p:txBody>
      </p:sp>
      <p:sp>
        <p:nvSpPr>
          <p:cNvPr id="24" name="文字方塊 23">
            <a:extLst>
              <a:ext uri="{FF2B5EF4-FFF2-40B4-BE49-F238E27FC236}">
                <a16:creationId xmlns:a16="http://schemas.microsoft.com/office/drawing/2014/main" id="{8EC2314E-86FB-4277-84D1-205AB3DA7714}"/>
              </a:ext>
            </a:extLst>
          </p:cNvPr>
          <p:cNvSpPr txBox="1"/>
          <p:nvPr/>
        </p:nvSpPr>
        <p:spPr>
          <a:xfrm>
            <a:off x="3352799" y="5181600"/>
            <a:ext cx="902811"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候選名單</a:t>
            </a:r>
          </a:p>
        </p:txBody>
      </p:sp>
      <p:cxnSp>
        <p:nvCxnSpPr>
          <p:cNvPr id="25" name="直線單箭頭接點 24">
            <a:extLst>
              <a:ext uri="{FF2B5EF4-FFF2-40B4-BE49-F238E27FC236}">
                <a16:creationId xmlns:a16="http://schemas.microsoft.com/office/drawing/2014/main" id="{5621F3CB-8608-4996-B237-020504622EC4}"/>
              </a:ext>
            </a:extLst>
          </p:cNvPr>
          <p:cNvCxnSpPr>
            <a:cxnSpLocks/>
            <a:endCxn id="5" idx="3"/>
          </p:cNvCxnSpPr>
          <p:nvPr/>
        </p:nvCxnSpPr>
        <p:spPr>
          <a:xfrm flipV="1">
            <a:off x="4631267" y="4925787"/>
            <a:ext cx="1085544" cy="501346"/>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32" name="矩形: 圓角 31">
            <a:extLst>
              <a:ext uri="{FF2B5EF4-FFF2-40B4-BE49-F238E27FC236}">
                <a16:creationId xmlns:a16="http://schemas.microsoft.com/office/drawing/2014/main" id="{0ABC5745-AE71-41E6-A394-3EAA437DE0DB}"/>
              </a:ext>
            </a:extLst>
          </p:cNvPr>
          <p:cNvSpPr/>
          <p:nvPr/>
        </p:nvSpPr>
        <p:spPr>
          <a:xfrm>
            <a:off x="8319300" y="3983949"/>
            <a:ext cx="1933833" cy="81203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33" name="直線單箭頭接點 32">
            <a:extLst>
              <a:ext uri="{FF2B5EF4-FFF2-40B4-BE49-F238E27FC236}">
                <a16:creationId xmlns:a16="http://schemas.microsoft.com/office/drawing/2014/main" id="{2F55A842-349E-4EE8-BCDD-7D4BF373E1D1}"/>
              </a:ext>
            </a:extLst>
          </p:cNvPr>
          <p:cNvCxnSpPr>
            <a:cxnSpLocks/>
            <a:stCxn id="5" idx="6"/>
            <a:endCxn id="32" idx="1"/>
          </p:cNvCxnSpPr>
          <p:nvPr/>
        </p:nvCxnSpPr>
        <p:spPr>
          <a:xfrm>
            <a:off x="7010399" y="4389966"/>
            <a:ext cx="1308901"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35" name="矩形 34">
            <a:extLst>
              <a:ext uri="{FF2B5EF4-FFF2-40B4-BE49-F238E27FC236}">
                <a16:creationId xmlns:a16="http://schemas.microsoft.com/office/drawing/2014/main" id="{BE4039B5-5A07-41FA-AC7B-8CDD3886F0FF}"/>
              </a:ext>
            </a:extLst>
          </p:cNvPr>
          <p:cNvSpPr/>
          <p:nvPr/>
        </p:nvSpPr>
        <p:spPr>
          <a:xfrm>
            <a:off x="8711146" y="4048667"/>
            <a:ext cx="1170512" cy="276999"/>
          </a:xfrm>
          <a:prstGeom prst="rect">
            <a:avLst/>
          </a:prstGeom>
        </p:spPr>
        <p:txBody>
          <a:bodyPr wrap="none">
            <a:spAutoFit/>
          </a:bodyPr>
          <a:lstStyle/>
          <a:p>
            <a:pPr algn="ctr"/>
            <a:r>
              <a:rPr lang="en-US" altLang="zh-TW" sz="1200" b="1" dirty="0">
                <a:solidFill>
                  <a:schemeClr val="accent6">
                    <a:lumMod val="10000"/>
                  </a:schemeClr>
                </a:solidFill>
              </a:rPr>
              <a:t>Final function</a:t>
            </a:r>
            <a:endParaRPr lang="zh-TW" altLang="en-US" sz="1200" b="1" dirty="0">
              <a:solidFill>
                <a:schemeClr val="accent6">
                  <a:lumMod val="10000"/>
                </a:schemeClr>
              </a:solidFill>
            </a:endParaRPr>
          </a:p>
        </p:txBody>
      </p:sp>
      <p:grpSp>
        <p:nvGrpSpPr>
          <p:cNvPr id="36" name="群組 35">
            <a:extLst>
              <a:ext uri="{FF2B5EF4-FFF2-40B4-BE49-F238E27FC236}">
                <a16:creationId xmlns:a16="http://schemas.microsoft.com/office/drawing/2014/main" id="{9F4164C9-37AB-4FB9-B6B6-DDCD2643D1F3}"/>
              </a:ext>
            </a:extLst>
          </p:cNvPr>
          <p:cNvGrpSpPr/>
          <p:nvPr/>
        </p:nvGrpSpPr>
        <p:grpSpPr>
          <a:xfrm>
            <a:off x="8679047" y="4395800"/>
            <a:ext cx="1195506" cy="276999"/>
            <a:chOff x="8060981" y="4488934"/>
            <a:chExt cx="1195506" cy="276999"/>
          </a:xfrm>
        </p:grpSpPr>
        <p:pic>
          <p:nvPicPr>
            <p:cNvPr id="38" name="圖片 37">
              <a:extLst>
                <a:ext uri="{FF2B5EF4-FFF2-40B4-BE49-F238E27FC236}">
                  <a16:creationId xmlns:a16="http://schemas.microsoft.com/office/drawing/2014/main" id="{70EBFB55-BBA0-4127-A325-33E6F1B11678}"/>
                </a:ext>
              </a:extLst>
            </p:cNvPr>
            <p:cNvPicPr>
              <a:picLocks noChangeAspect="1"/>
            </p:cNvPicPr>
            <p:nvPr/>
          </p:nvPicPr>
          <p:blipFill>
            <a:blip r:embed="rId6">
              <a:grayscl/>
              <a:extLst>
                <a:ext uri="{BEBA8EAE-BF5A-486C-A8C5-ECC9F3942E4B}">
                  <a14:imgProps xmlns:a14="http://schemas.microsoft.com/office/drawing/2010/main">
                    <a14:imgLayer r:embed="rId7">
                      <a14:imgEffect>
                        <a14:sharpenSoften amount="50000"/>
                      </a14:imgEffect>
                      <a14:imgEffect>
                        <a14:saturation sat="400000"/>
                      </a14:imgEffect>
                      <a14:imgEffect>
                        <a14:brightnessContrast bright="-40000" contrast="40000"/>
                      </a14:imgEffect>
                    </a14:imgLayer>
                  </a14:imgProps>
                </a:ext>
              </a:extLst>
            </a:blip>
            <a:stretch>
              <a:fillRect/>
            </a:stretch>
          </p:blipFill>
          <p:spPr>
            <a:xfrm>
              <a:off x="8467662" y="4548173"/>
              <a:ext cx="788825" cy="176227"/>
            </a:xfrm>
            <a:prstGeom prst="rect">
              <a:avLst/>
            </a:prstGeom>
          </p:spPr>
        </p:pic>
        <p:sp>
          <p:nvSpPr>
            <p:cNvPr id="39" name="矩形 38">
              <a:extLst>
                <a:ext uri="{FF2B5EF4-FFF2-40B4-BE49-F238E27FC236}">
                  <a16:creationId xmlns:a16="http://schemas.microsoft.com/office/drawing/2014/main" id="{F95B08B0-1DC0-4DC5-804B-15AB90D3A442}"/>
                </a:ext>
              </a:extLst>
            </p:cNvPr>
            <p:cNvSpPr/>
            <p:nvPr/>
          </p:nvSpPr>
          <p:spPr>
            <a:xfrm>
              <a:off x="8060981" y="4488934"/>
              <a:ext cx="421911" cy="276999"/>
            </a:xfrm>
            <a:prstGeom prst="rect">
              <a:avLst/>
            </a:prstGeom>
          </p:spPr>
          <p:txBody>
            <a:bodyPr wrap="none">
              <a:spAutoFit/>
            </a:bodyPr>
            <a:lstStyle/>
            <a:p>
              <a:pPr algn="ctr"/>
              <a:r>
                <a:rPr lang="en-US" altLang="zh-TW" sz="1200" b="1" dirty="0">
                  <a:solidFill>
                    <a:schemeClr val="accent6">
                      <a:lumMod val="10000"/>
                    </a:schemeClr>
                  </a:solidFill>
                </a:rPr>
                <a:t>g ~</a:t>
              </a:r>
              <a:endParaRPr lang="zh-TW" altLang="en-US" sz="1200" b="1" dirty="0">
                <a:solidFill>
                  <a:schemeClr val="accent6">
                    <a:lumMod val="10000"/>
                  </a:schemeClr>
                </a:solidFill>
              </a:endParaRPr>
            </a:p>
          </p:txBody>
        </p:sp>
      </p:grpSp>
      <p:pic>
        <p:nvPicPr>
          <p:cNvPr id="37" name="圖片 36">
            <a:extLst>
              <a:ext uri="{FF2B5EF4-FFF2-40B4-BE49-F238E27FC236}">
                <a16:creationId xmlns:a16="http://schemas.microsoft.com/office/drawing/2014/main" id="{642171A6-499E-4AE6-B1C7-F4F57E7C1E0C}"/>
              </a:ext>
            </a:extLst>
          </p:cNvPr>
          <p:cNvPicPr>
            <a:picLocks noChangeAspect="1"/>
          </p:cNvPicPr>
          <p:nvPr/>
        </p:nvPicPr>
        <p:blipFill>
          <a:blip r:embed="rId8"/>
          <a:stretch>
            <a:fillRect/>
          </a:stretch>
        </p:blipFill>
        <p:spPr>
          <a:xfrm>
            <a:off x="5258185" y="2867535"/>
            <a:ext cx="2048161" cy="276264"/>
          </a:xfrm>
          <a:prstGeom prst="rect">
            <a:avLst/>
          </a:prstGeom>
        </p:spPr>
      </p:pic>
      <p:sp>
        <p:nvSpPr>
          <p:cNvPr id="40" name="橢圓 39">
            <a:extLst>
              <a:ext uri="{FF2B5EF4-FFF2-40B4-BE49-F238E27FC236}">
                <a16:creationId xmlns:a16="http://schemas.microsoft.com/office/drawing/2014/main" id="{2BAB05FF-A6CD-4D81-88F2-E8248DA191CE}"/>
              </a:ext>
            </a:extLst>
          </p:cNvPr>
          <p:cNvSpPr/>
          <p:nvPr/>
        </p:nvSpPr>
        <p:spPr>
          <a:xfrm>
            <a:off x="3225799" y="3623733"/>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10000"/>
                  </a:schemeClr>
                </a:solidFill>
              </a:rPr>
              <a:t>1</a:t>
            </a:r>
            <a:endParaRPr lang="zh-TW" altLang="en-US" dirty="0">
              <a:solidFill>
                <a:schemeClr val="accent6">
                  <a:lumMod val="10000"/>
                </a:schemeClr>
              </a:solidFill>
            </a:endParaRPr>
          </a:p>
        </p:txBody>
      </p:sp>
      <p:sp>
        <p:nvSpPr>
          <p:cNvPr id="43" name="橢圓 42">
            <a:extLst>
              <a:ext uri="{FF2B5EF4-FFF2-40B4-BE49-F238E27FC236}">
                <a16:creationId xmlns:a16="http://schemas.microsoft.com/office/drawing/2014/main" id="{34B8A5C5-AE69-4CB9-A3A5-BDEADFE634AB}"/>
              </a:ext>
            </a:extLst>
          </p:cNvPr>
          <p:cNvSpPr/>
          <p:nvPr/>
        </p:nvSpPr>
        <p:spPr>
          <a:xfrm>
            <a:off x="4707466" y="5494866"/>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10000"/>
                  </a:schemeClr>
                </a:solidFill>
              </a:rPr>
              <a:t>2</a:t>
            </a:r>
            <a:endParaRPr lang="zh-TW" altLang="en-US" dirty="0">
              <a:solidFill>
                <a:schemeClr val="accent6">
                  <a:lumMod val="10000"/>
                </a:schemeClr>
              </a:solidFill>
            </a:endParaRPr>
          </a:p>
        </p:txBody>
      </p:sp>
      <p:sp>
        <p:nvSpPr>
          <p:cNvPr id="44" name="橢圓 43">
            <a:extLst>
              <a:ext uri="{FF2B5EF4-FFF2-40B4-BE49-F238E27FC236}">
                <a16:creationId xmlns:a16="http://schemas.microsoft.com/office/drawing/2014/main" id="{7C279B64-53D6-4614-A02A-93A35BCFA835}"/>
              </a:ext>
            </a:extLst>
          </p:cNvPr>
          <p:cNvSpPr/>
          <p:nvPr/>
        </p:nvSpPr>
        <p:spPr>
          <a:xfrm>
            <a:off x="5173133" y="2446866"/>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10000"/>
                  </a:schemeClr>
                </a:solidFill>
              </a:rPr>
              <a:t>3</a:t>
            </a:r>
            <a:endParaRPr lang="zh-TW" altLang="en-US" dirty="0">
              <a:solidFill>
                <a:schemeClr val="accent6">
                  <a:lumMod val="10000"/>
                </a:schemeClr>
              </a:solidFill>
            </a:endParaRPr>
          </a:p>
        </p:txBody>
      </p:sp>
      <p:sp>
        <p:nvSpPr>
          <p:cNvPr id="45" name="文字方塊 44">
            <a:extLst>
              <a:ext uri="{FF2B5EF4-FFF2-40B4-BE49-F238E27FC236}">
                <a16:creationId xmlns:a16="http://schemas.microsoft.com/office/drawing/2014/main" id="{91FA4A2E-89C3-424E-822A-E548B4D1B3CB}"/>
              </a:ext>
            </a:extLst>
          </p:cNvPr>
          <p:cNvSpPr txBox="1"/>
          <p:nvPr/>
        </p:nvSpPr>
        <p:spPr>
          <a:xfrm>
            <a:off x="3505200" y="3640666"/>
            <a:ext cx="902811"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收集資料</a:t>
            </a:r>
          </a:p>
        </p:txBody>
      </p:sp>
      <p:sp>
        <p:nvSpPr>
          <p:cNvPr id="46" name="文字方塊 45">
            <a:extLst>
              <a:ext uri="{FF2B5EF4-FFF2-40B4-BE49-F238E27FC236}">
                <a16:creationId xmlns:a16="http://schemas.microsoft.com/office/drawing/2014/main" id="{0613852F-EB1E-45DE-B122-34EB58AD0A72}"/>
              </a:ext>
            </a:extLst>
          </p:cNvPr>
          <p:cNvSpPr txBox="1"/>
          <p:nvPr/>
        </p:nvSpPr>
        <p:spPr>
          <a:xfrm>
            <a:off x="5037667" y="5511799"/>
            <a:ext cx="1261884"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設計數學模型</a:t>
            </a:r>
          </a:p>
        </p:txBody>
      </p:sp>
      <p:pic>
        <p:nvPicPr>
          <p:cNvPr id="41" name="圖片 40">
            <a:extLst>
              <a:ext uri="{FF2B5EF4-FFF2-40B4-BE49-F238E27FC236}">
                <a16:creationId xmlns:a16="http://schemas.microsoft.com/office/drawing/2014/main" id="{9C9EF9F2-40DC-4744-B9F1-3B8077B50977}"/>
              </a:ext>
            </a:extLst>
          </p:cNvPr>
          <p:cNvPicPr>
            <a:picLocks noChangeAspect="1"/>
          </p:cNvPicPr>
          <p:nvPr/>
        </p:nvPicPr>
        <p:blipFill>
          <a:blip r:embed="rId9"/>
          <a:stretch>
            <a:fillRect/>
          </a:stretch>
        </p:blipFill>
        <p:spPr>
          <a:xfrm>
            <a:off x="5125373" y="5805468"/>
            <a:ext cx="1924319" cy="276264"/>
          </a:xfrm>
          <a:prstGeom prst="rect">
            <a:avLst/>
          </a:prstGeom>
        </p:spPr>
      </p:pic>
      <p:sp>
        <p:nvSpPr>
          <p:cNvPr id="48" name="文字方塊 47">
            <a:extLst>
              <a:ext uri="{FF2B5EF4-FFF2-40B4-BE49-F238E27FC236}">
                <a16:creationId xmlns:a16="http://schemas.microsoft.com/office/drawing/2014/main" id="{DF5EE83F-8F9E-4CF9-B5AF-2344D7C7CEE8}"/>
              </a:ext>
            </a:extLst>
          </p:cNvPr>
          <p:cNvSpPr txBox="1"/>
          <p:nvPr/>
        </p:nvSpPr>
        <p:spPr>
          <a:xfrm>
            <a:off x="5503333" y="2480732"/>
            <a:ext cx="2167466" cy="307777"/>
          </a:xfrm>
          <a:prstGeom prst="rect">
            <a:avLst/>
          </a:prstGeom>
          <a:noFill/>
        </p:spPr>
        <p:txBody>
          <a:bodyPr wrap="squar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找出最佳參數的模型</a:t>
            </a:r>
          </a:p>
        </p:txBody>
      </p:sp>
      <p:cxnSp>
        <p:nvCxnSpPr>
          <p:cNvPr id="47" name="接點: 肘形 46">
            <a:extLst>
              <a:ext uri="{FF2B5EF4-FFF2-40B4-BE49-F238E27FC236}">
                <a16:creationId xmlns:a16="http://schemas.microsoft.com/office/drawing/2014/main" id="{C15E064F-A58C-4742-9845-FCAED31E9857}"/>
              </a:ext>
            </a:extLst>
          </p:cNvPr>
          <p:cNvCxnSpPr>
            <a:stCxn id="32" idx="0"/>
            <a:endCxn id="5" idx="0"/>
          </p:cNvCxnSpPr>
          <p:nvPr/>
        </p:nvCxnSpPr>
        <p:spPr>
          <a:xfrm rot="16200000" flipV="1">
            <a:off x="7593550" y="2291282"/>
            <a:ext cx="351750" cy="3033584"/>
          </a:xfrm>
          <a:prstGeom prst="bentConnector3">
            <a:avLst>
              <a:gd name="adj1" fmla="val 208315"/>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55" name="橢圓 54">
            <a:extLst>
              <a:ext uri="{FF2B5EF4-FFF2-40B4-BE49-F238E27FC236}">
                <a16:creationId xmlns:a16="http://schemas.microsoft.com/office/drawing/2014/main" id="{EECA78CB-40D1-4B1B-9BC5-67B9D2CC5A99}"/>
              </a:ext>
            </a:extLst>
          </p:cNvPr>
          <p:cNvSpPr/>
          <p:nvPr/>
        </p:nvSpPr>
        <p:spPr>
          <a:xfrm>
            <a:off x="7586133" y="3615267"/>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1" name="接點: 弧形 50">
            <a:extLst>
              <a:ext uri="{FF2B5EF4-FFF2-40B4-BE49-F238E27FC236}">
                <a16:creationId xmlns:a16="http://schemas.microsoft.com/office/drawing/2014/main" id="{280AD5E1-203D-4607-A659-05790F9F1EE5}"/>
              </a:ext>
            </a:extLst>
          </p:cNvPr>
          <p:cNvCxnSpPr>
            <a:cxnSpLocks/>
          </p:cNvCxnSpPr>
          <p:nvPr/>
        </p:nvCxnSpPr>
        <p:spPr>
          <a:xfrm rot="16200000" flipH="1">
            <a:off x="5994399" y="1955799"/>
            <a:ext cx="1837268" cy="1667933"/>
          </a:xfrm>
          <a:prstGeom prst="curvedConnector3">
            <a:avLst>
              <a:gd name="adj1" fmla="val 230"/>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箭號: 弧形上彎 55">
            <a:extLst>
              <a:ext uri="{FF2B5EF4-FFF2-40B4-BE49-F238E27FC236}">
                <a16:creationId xmlns:a16="http://schemas.microsoft.com/office/drawing/2014/main" id="{7C30BC45-A5CA-4E2C-8B1B-A9EB178D9FE1}"/>
              </a:ext>
            </a:extLst>
          </p:cNvPr>
          <p:cNvSpPr/>
          <p:nvPr/>
        </p:nvSpPr>
        <p:spPr>
          <a:xfrm>
            <a:off x="7408333" y="3860801"/>
            <a:ext cx="745067" cy="296333"/>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9" name="箭號: 弧形上彎 58">
            <a:extLst>
              <a:ext uri="{FF2B5EF4-FFF2-40B4-BE49-F238E27FC236}">
                <a16:creationId xmlns:a16="http://schemas.microsoft.com/office/drawing/2014/main" id="{076265EC-3474-4927-9607-1350F55270C5}"/>
              </a:ext>
            </a:extLst>
          </p:cNvPr>
          <p:cNvSpPr/>
          <p:nvPr/>
        </p:nvSpPr>
        <p:spPr>
          <a:xfrm flipH="1" flipV="1">
            <a:off x="7365999" y="3395133"/>
            <a:ext cx="745067" cy="296333"/>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62" name="矩形 61">
            <a:extLst>
              <a:ext uri="{FF2B5EF4-FFF2-40B4-BE49-F238E27FC236}">
                <a16:creationId xmlns:a16="http://schemas.microsoft.com/office/drawing/2014/main" id="{519811AB-F814-42EE-8970-4006977B8022}"/>
              </a:ext>
            </a:extLst>
          </p:cNvPr>
          <p:cNvSpPr/>
          <p:nvPr/>
        </p:nvSpPr>
        <p:spPr>
          <a:xfrm>
            <a:off x="7613780" y="1491681"/>
            <a:ext cx="4378371"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87604C04-D4C7-4A97-80E0-175DF7275814}"/>
              </a:ext>
            </a:extLst>
          </p:cNvPr>
          <p:cNvSpPr txBox="1"/>
          <p:nvPr/>
        </p:nvSpPr>
        <p:spPr>
          <a:xfrm>
            <a:off x="8444205" y="1548145"/>
            <a:ext cx="3470988"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機器學習或深度學習的世界中不外乎就是這三件事，定義未知函數</a:t>
            </a:r>
            <a:r>
              <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衡量標準</a:t>
            </a:r>
            <a:r>
              <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優化方式。</a:t>
            </a:r>
            <a:endPar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4" name="圖片 63">
            <a:extLst>
              <a:ext uri="{FF2B5EF4-FFF2-40B4-BE49-F238E27FC236}">
                <a16:creationId xmlns:a16="http://schemas.microsoft.com/office/drawing/2014/main" id="{EB941B06-CF58-4BC3-816D-19614E27FFBC}"/>
              </a:ext>
            </a:extLst>
          </p:cNvPr>
          <p:cNvPicPr>
            <a:picLocks noChangeAspect="1"/>
          </p:cNvPicPr>
          <p:nvPr/>
        </p:nvPicPr>
        <p:blipFill>
          <a:blip r:embed="rId10"/>
          <a:stretch>
            <a:fillRect/>
          </a:stretch>
        </p:blipFill>
        <p:spPr>
          <a:xfrm>
            <a:off x="7770237" y="1563689"/>
            <a:ext cx="598012" cy="642694"/>
          </a:xfrm>
          <a:prstGeom prst="rect">
            <a:avLst/>
          </a:prstGeom>
        </p:spPr>
      </p:pic>
      <p:sp>
        <p:nvSpPr>
          <p:cNvPr id="42" name="矩形: 圓角 41">
            <a:extLst>
              <a:ext uri="{FF2B5EF4-FFF2-40B4-BE49-F238E27FC236}">
                <a16:creationId xmlns:a16="http://schemas.microsoft.com/office/drawing/2014/main" id="{EF9FA23E-28F5-4B4C-B265-5DC45A343C1B}"/>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98797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群組 49">
            <a:extLst>
              <a:ext uri="{FF2B5EF4-FFF2-40B4-BE49-F238E27FC236}">
                <a16:creationId xmlns:a16="http://schemas.microsoft.com/office/drawing/2014/main" id="{52C3B7A2-51D2-45E3-8726-A752BF244A8C}"/>
              </a:ext>
            </a:extLst>
          </p:cNvPr>
          <p:cNvGrpSpPr/>
          <p:nvPr/>
        </p:nvGrpSpPr>
        <p:grpSpPr>
          <a:xfrm>
            <a:off x="8670667" y="3872204"/>
            <a:ext cx="3272515" cy="2276762"/>
            <a:chOff x="8530708" y="3816220"/>
            <a:chExt cx="3272515" cy="2276762"/>
          </a:xfrm>
        </p:grpSpPr>
        <p:pic>
          <p:nvPicPr>
            <p:cNvPr id="52" name="圖片 51">
              <a:extLst>
                <a:ext uri="{FF2B5EF4-FFF2-40B4-BE49-F238E27FC236}">
                  <a16:creationId xmlns:a16="http://schemas.microsoft.com/office/drawing/2014/main" id="{A762ED72-6D8B-4E75-B957-1C8D19BD87F3}"/>
                </a:ext>
              </a:extLst>
            </p:cNvPr>
            <p:cNvPicPr>
              <a:picLocks noChangeAspect="1"/>
            </p:cNvPicPr>
            <p:nvPr/>
          </p:nvPicPr>
          <p:blipFill rotWithShape="1">
            <a:blip r:embed="rId3"/>
            <a:srcRect t="1640" b="-1"/>
            <a:stretch/>
          </p:blipFill>
          <p:spPr>
            <a:xfrm>
              <a:off x="8530708" y="3993502"/>
              <a:ext cx="3235193" cy="2099480"/>
            </a:xfrm>
            <a:prstGeom prst="rect">
              <a:avLst/>
            </a:prstGeom>
          </p:spPr>
        </p:pic>
        <p:sp>
          <p:nvSpPr>
            <p:cNvPr id="53" name="矩形 52">
              <a:extLst>
                <a:ext uri="{FF2B5EF4-FFF2-40B4-BE49-F238E27FC236}">
                  <a16:creationId xmlns:a16="http://schemas.microsoft.com/office/drawing/2014/main" id="{1BE07B04-A725-4F8A-AF27-945ADBA147D8}"/>
                </a:ext>
              </a:extLst>
            </p:cNvPr>
            <p:cNvSpPr/>
            <p:nvPr/>
          </p:nvSpPr>
          <p:spPr>
            <a:xfrm>
              <a:off x="11075436" y="3816220"/>
              <a:ext cx="727787"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設計數學模型</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dirty="0">
                <a:solidFill>
                  <a:srgbClr val="D8D8D8">
                    <a:lumMod val="10000"/>
                  </a:srgbClr>
                </a:solidFill>
              </a:rPr>
              <a:t>Use data to compute function </a:t>
            </a:r>
            <a:r>
              <a:rPr lang="en-US" altLang="zh-TW" sz="1400" b="1" dirty="0">
                <a:solidFill>
                  <a:srgbClr val="D8D8D8">
                    <a:lumMod val="10000"/>
                  </a:srgbClr>
                </a:solidFill>
              </a:rPr>
              <a:t>g</a:t>
            </a:r>
            <a:r>
              <a:rPr lang="en-US" altLang="zh-TW" sz="1400" dirty="0">
                <a:solidFill>
                  <a:srgbClr val="D8D8D8">
                    <a:lumMod val="10000"/>
                  </a:srgbClr>
                </a:solidFill>
              </a:rPr>
              <a:t> that Approximates target </a:t>
            </a:r>
            <a:r>
              <a:rPr lang="en-US" altLang="zh-TW" sz="1400" b="1" dirty="0">
                <a:solidFill>
                  <a:srgbClr val="D8D8D8">
                    <a:lumMod val="10000"/>
                  </a:srgbClr>
                </a:solidFill>
              </a:rPr>
              <a:t>f</a:t>
            </a:r>
            <a:endParaRPr lang="zh-TW" altLang="en-US" sz="1400" b="1" dirty="0">
              <a:solidFill>
                <a:srgbClr val="D8D8D8">
                  <a:lumMod val="10000"/>
                </a:srgbClr>
              </a:solidFill>
            </a:endParaRPr>
          </a:p>
        </p:txBody>
      </p:sp>
      <p:pic>
        <p:nvPicPr>
          <p:cNvPr id="6" name="圖片 5">
            <a:extLst>
              <a:ext uri="{FF2B5EF4-FFF2-40B4-BE49-F238E27FC236}">
                <a16:creationId xmlns:a16="http://schemas.microsoft.com/office/drawing/2014/main" id="{CC59C1CA-68FB-4487-867D-55CFF9DD0BCF}"/>
              </a:ext>
            </a:extLst>
          </p:cNvPr>
          <p:cNvPicPr>
            <a:picLocks noChangeAspect="1"/>
          </p:cNvPicPr>
          <p:nvPr/>
        </p:nvPicPr>
        <p:blipFill>
          <a:blip r:embed="rId4"/>
          <a:stretch>
            <a:fillRect/>
          </a:stretch>
        </p:blipFill>
        <p:spPr>
          <a:xfrm>
            <a:off x="783627" y="1827464"/>
            <a:ext cx="4858428" cy="1038370"/>
          </a:xfrm>
          <a:prstGeom prst="rect">
            <a:avLst/>
          </a:prstGeom>
        </p:spPr>
      </p:pic>
      <p:sp>
        <p:nvSpPr>
          <p:cNvPr id="9" name="矩形 8">
            <a:extLst>
              <a:ext uri="{FF2B5EF4-FFF2-40B4-BE49-F238E27FC236}">
                <a16:creationId xmlns:a16="http://schemas.microsoft.com/office/drawing/2014/main" id="{E06A7A41-1C73-4957-84D1-15F1051E99B4}"/>
              </a:ext>
            </a:extLst>
          </p:cNvPr>
          <p:cNvSpPr/>
          <p:nvPr/>
        </p:nvSpPr>
        <p:spPr>
          <a:xfrm>
            <a:off x="1271056" y="3440276"/>
            <a:ext cx="2844497" cy="923330"/>
          </a:xfrm>
          <a:prstGeom prst="rect">
            <a:avLst/>
          </a:prstGeom>
        </p:spPr>
        <p:txBody>
          <a:bodyPr wrap="none">
            <a:spAutoFit/>
          </a:bodyPr>
          <a:lstStyle/>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 不同特徵的權重</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(Weight)</a:t>
            </a:r>
          </a:p>
          <a:p>
            <a:r>
              <a:rPr lang="en-US" altLang="zh-TW" dirty="0">
                <a:solidFill>
                  <a:schemeClr val="accent6">
                    <a:lumMod val="10000"/>
                  </a:schemeClr>
                </a:solidFill>
              </a:rPr>
              <a:t>:</a:t>
            </a:r>
            <a:r>
              <a:rPr lang="zh-TW" altLang="en-US" dirty="0">
                <a:solidFill>
                  <a:schemeClr val="accent6">
                    <a:lumMod val="10000"/>
                  </a:schemeClr>
                </a:solidFill>
              </a:rPr>
              <a:t> 偏差</a:t>
            </a:r>
            <a:r>
              <a:rPr lang="en-US" altLang="zh-TW" dirty="0">
                <a:solidFill>
                  <a:schemeClr val="accent6">
                    <a:lumMod val="10000"/>
                  </a:schemeClr>
                </a:solidFill>
              </a:rPr>
              <a:t>(Bias)</a:t>
            </a:r>
          </a:p>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 第 </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j </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個特徵的特徵集合</a:t>
            </a:r>
          </a:p>
        </p:txBody>
      </p:sp>
      <p:pic>
        <p:nvPicPr>
          <p:cNvPr id="10" name="圖片 9">
            <a:extLst>
              <a:ext uri="{FF2B5EF4-FFF2-40B4-BE49-F238E27FC236}">
                <a16:creationId xmlns:a16="http://schemas.microsoft.com/office/drawing/2014/main" id="{41AAF099-51EF-456C-8FEB-ED9EA41A8EC1}"/>
              </a:ext>
            </a:extLst>
          </p:cNvPr>
          <p:cNvPicPr>
            <a:picLocks noChangeAspect="1"/>
          </p:cNvPicPr>
          <p:nvPr/>
        </p:nvPicPr>
        <p:blipFill>
          <a:blip r:embed="rId5"/>
          <a:stretch>
            <a:fillRect/>
          </a:stretch>
        </p:blipFill>
        <p:spPr>
          <a:xfrm>
            <a:off x="1064646" y="3719489"/>
            <a:ext cx="209579" cy="333422"/>
          </a:xfrm>
          <a:prstGeom prst="rect">
            <a:avLst/>
          </a:prstGeom>
        </p:spPr>
      </p:pic>
      <p:pic>
        <p:nvPicPr>
          <p:cNvPr id="11" name="圖片 10">
            <a:extLst>
              <a:ext uri="{FF2B5EF4-FFF2-40B4-BE49-F238E27FC236}">
                <a16:creationId xmlns:a16="http://schemas.microsoft.com/office/drawing/2014/main" id="{6B47CF0E-CD46-4B95-ACFF-A6B32A113367}"/>
              </a:ext>
            </a:extLst>
          </p:cNvPr>
          <p:cNvPicPr>
            <a:picLocks noChangeAspect="1"/>
          </p:cNvPicPr>
          <p:nvPr/>
        </p:nvPicPr>
        <p:blipFill>
          <a:blip r:embed="rId6"/>
          <a:stretch>
            <a:fillRect/>
          </a:stretch>
        </p:blipFill>
        <p:spPr>
          <a:xfrm>
            <a:off x="1021974" y="3458231"/>
            <a:ext cx="276264" cy="333422"/>
          </a:xfrm>
          <a:prstGeom prst="rect">
            <a:avLst/>
          </a:prstGeom>
        </p:spPr>
      </p:pic>
      <p:pic>
        <p:nvPicPr>
          <p:cNvPr id="15" name="圖片 14">
            <a:extLst>
              <a:ext uri="{FF2B5EF4-FFF2-40B4-BE49-F238E27FC236}">
                <a16:creationId xmlns:a16="http://schemas.microsoft.com/office/drawing/2014/main" id="{1AF4C620-B826-42D0-A0BF-F486DAC14C8B}"/>
              </a:ext>
            </a:extLst>
          </p:cNvPr>
          <p:cNvPicPr>
            <a:picLocks noChangeAspect="1"/>
          </p:cNvPicPr>
          <p:nvPr/>
        </p:nvPicPr>
        <p:blipFill>
          <a:blip r:embed="rId7"/>
          <a:stretch>
            <a:fillRect/>
          </a:stretch>
        </p:blipFill>
        <p:spPr>
          <a:xfrm>
            <a:off x="1036067" y="4008150"/>
            <a:ext cx="266737" cy="390580"/>
          </a:xfrm>
          <a:prstGeom prst="rect">
            <a:avLst/>
          </a:prstGeom>
        </p:spPr>
      </p:pic>
      <p:pic>
        <p:nvPicPr>
          <p:cNvPr id="16" name="圖片 15">
            <a:extLst>
              <a:ext uri="{FF2B5EF4-FFF2-40B4-BE49-F238E27FC236}">
                <a16:creationId xmlns:a16="http://schemas.microsoft.com/office/drawing/2014/main" id="{B9D18EC6-9E07-4E2D-A1C2-D68F67843494}"/>
              </a:ext>
            </a:extLst>
          </p:cNvPr>
          <p:cNvPicPr>
            <a:picLocks noChangeAspect="1"/>
          </p:cNvPicPr>
          <p:nvPr/>
        </p:nvPicPr>
        <p:blipFill>
          <a:blip r:embed="rId8"/>
          <a:stretch>
            <a:fillRect/>
          </a:stretch>
        </p:blipFill>
        <p:spPr>
          <a:xfrm>
            <a:off x="3817117" y="3980354"/>
            <a:ext cx="2486372" cy="371527"/>
          </a:xfrm>
          <a:prstGeom prst="rect">
            <a:avLst/>
          </a:prstGeom>
        </p:spPr>
      </p:pic>
      <p:sp>
        <p:nvSpPr>
          <p:cNvPr id="54" name="文字方塊 53">
            <a:extLst>
              <a:ext uri="{FF2B5EF4-FFF2-40B4-BE49-F238E27FC236}">
                <a16:creationId xmlns:a16="http://schemas.microsoft.com/office/drawing/2014/main" id="{4A7D133E-AA71-4FA3-8ACF-FBF3F0B76EC2}"/>
              </a:ext>
            </a:extLst>
          </p:cNvPr>
          <p:cNvSpPr txBox="1"/>
          <p:nvPr/>
        </p:nvSpPr>
        <p:spPr>
          <a:xfrm>
            <a:off x="9740296" y="3710990"/>
            <a:ext cx="902811"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特徵欄位</a:t>
            </a:r>
          </a:p>
        </p:txBody>
      </p:sp>
      <p:sp>
        <p:nvSpPr>
          <p:cNvPr id="57" name="文字方塊 56">
            <a:extLst>
              <a:ext uri="{FF2B5EF4-FFF2-40B4-BE49-F238E27FC236}">
                <a16:creationId xmlns:a16="http://schemas.microsoft.com/office/drawing/2014/main" id="{83A98D2A-01FB-4EA7-A333-2E12F60CFB3B}"/>
              </a:ext>
            </a:extLst>
          </p:cNvPr>
          <p:cNvSpPr txBox="1"/>
          <p:nvPr/>
        </p:nvSpPr>
        <p:spPr>
          <a:xfrm>
            <a:off x="11205202" y="3710990"/>
            <a:ext cx="902811"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目標輸出</a:t>
            </a:r>
          </a:p>
        </p:txBody>
      </p:sp>
      <p:cxnSp>
        <p:nvCxnSpPr>
          <p:cNvPr id="22" name="接點: 肘形 21">
            <a:extLst>
              <a:ext uri="{FF2B5EF4-FFF2-40B4-BE49-F238E27FC236}">
                <a16:creationId xmlns:a16="http://schemas.microsoft.com/office/drawing/2014/main" id="{26358223-323E-4587-B3FC-E076C7D2C0E6}"/>
              </a:ext>
            </a:extLst>
          </p:cNvPr>
          <p:cNvCxnSpPr/>
          <p:nvPr/>
        </p:nvCxnSpPr>
        <p:spPr>
          <a:xfrm rot="10800000">
            <a:off x="4441372" y="4366727"/>
            <a:ext cx="4889241" cy="307910"/>
          </a:xfrm>
          <a:prstGeom prst="bentConnector3">
            <a:avLst>
              <a:gd name="adj1" fmla="val 10000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接點: 肘形 60">
            <a:extLst>
              <a:ext uri="{FF2B5EF4-FFF2-40B4-BE49-F238E27FC236}">
                <a16:creationId xmlns:a16="http://schemas.microsoft.com/office/drawing/2014/main" id="{1D8F7339-40CD-4845-8621-F2744ED96F7C}"/>
              </a:ext>
            </a:extLst>
          </p:cNvPr>
          <p:cNvCxnSpPr>
            <a:cxnSpLocks/>
          </p:cNvCxnSpPr>
          <p:nvPr/>
        </p:nvCxnSpPr>
        <p:spPr>
          <a:xfrm rot="10800000">
            <a:off x="4823928" y="4413381"/>
            <a:ext cx="4506687" cy="419877"/>
          </a:xfrm>
          <a:prstGeom prst="bentConnector3">
            <a:avLst>
              <a:gd name="adj1" fmla="val 99896"/>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接點: 肘形 61">
            <a:extLst>
              <a:ext uri="{FF2B5EF4-FFF2-40B4-BE49-F238E27FC236}">
                <a16:creationId xmlns:a16="http://schemas.microsoft.com/office/drawing/2014/main" id="{20789E67-C825-4BDF-AB4B-5DAEB6BFCEAC}"/>
              </a:ext>
            </a:extLst>
          </p:cNvPr>
          <p:cNvCxnSpPr>
            <a:cxnSpLocks/>
          </p:cNvCxnSpPr>
          <p:nvPr/>
        </p:nvCxnSpPr>
        <p:spPr>
          <a:xfrm rot="10800000">
            <a:off x="5197152" y="4413380"/>
            <a:ext cx="4133469" cy="587834"/>
          </a:xfrm>
          <a:prstGeom prst="bentConnector3">
            <a:avLst>
              <a:gd name="adj1" fmla="val 100113"/>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接點: 肘形 62">
            <a:extLst>
              <a:ext uri="{FF2B5EF4-FFF2-40B4-BE49-F238E27FC236}">
                <a16:creationId xmlns:a16="http://schemas.microsoft.com/office/drawing/2014/main" id="{70227CAF-283A-4E85-9631-99F874AB4BEE}"/>
              </a:ext>
            </a:extLst>
          </p:cNvPr>
          <p:cNvCxnSpPr>
            <a:cxnSpLocks/>
          </p:cNvCxnSpPr>
          <p:nvPr/>
        </p:nvCxnSpPr>
        <p:spPr>
          <a:xfrm rot="10800000">
            <a:off x="6008914" y="4432042"/>
            <a:ext cx="3321704" cy="1548887"/>
          </a:xfrm>
          <a:prstGeom prst="bentConnector3">
            <a:avLst>
              <a:gd name="adj1" fmla="val 10000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E98B374A-A14C-4356-AA1F-272C7FC9BAA2}"/>
              </a:ext>
            </a:extLst>
          </p:cNvPr>
          <p:cNvSpPr/>
          <p:nvPr/>
        </p:nvSpPr>
        <p:spPr>
          <a:xfrm>
            <a:off x="7249886" y="5206482"/>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a:extLst>
              <a:ext uri="{FF2B5EF4-FFF2-40B4-BE49-F238E27FC236}">
                <a16:creationId xmlns:a16="http://schemas.microsoft.com/office/drawing/2014/main" id="{9D282104-8221-49DA-9D45-49C943A9096E}"/>
              </a:ext>
            </a:extLst>
          </p:cNvPr>
          <p:cNvSpPr/>
          <p:nvPr/>
        </p:nvSpPr>
        <p:spPr>
          <a:xfrm>
            <a:off x="7249886" y="5411755"/>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橢圓 65">
            <a:extLst>
              <a:ext uri="{FF2B5EF4-FFF2-40B4-BE49-F238E27FC236}">
                <a16:creationId xmlns:a16="http://schemas.microsoft.com/office/drawing/2014/main" id="{1E6F2DE7-F5E1-4ADF-A06F-F412815D6CA0}"/>
              </a:ext>
            </a:extLst>
          </p:cNvPr>
          <p:cNvSpPr/>
          <p:nvPr/>
        </p:nvSpPr>
        <p:spPr>
          <a:xfrm>
            <a:off x="7249886" y="5635690"/>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2" name="圖片 71">
            <a:extLst>
              <a:ext uri="{FF2B5EF4-FFF2-40B4-BE49-F238E27FC236}">
                <a16:creationId xmlns:a16="http://schemas.microsoft.com/office/drawing/2014/main" id="{0BA0B4BF-9DC2-4B48-8AA5-F124FE03A29D}"/>
              </a:ext>
            </a:extLst>
          </p:cNvPr>
          <p:cNvPicPr>
            <a:picLocks noChangeAspect="1"/>
          </p:cNvPicPr>
          <p:nvPr/>
        </p:nvPicPr>
        <p:blipFill>
          <a:blip r:embed="rId7"/>
          <a:stretch>
            <a:fillRect/>
          </a:stretch>
        </p:blipFill>
        <p:spPr>
          <a:xfrm>
            <a:off x="9396296" y="3933506"/>
            <a:ext cx="266737" cy="390580"/>
          </a:xfrm>
          <a:prstGeom prst="rect">
            <a:avLst/>
          </a:prstGeom>
        </p:spPr>
      </p:pic>
      <p:sp>
        <p:nvSpPr>
          <p:cNvPr id="74" name="文字方塊 73">
            <a:extLst>
              <a:ext uri="{FF2B5EF4-FFF2-40B4-BE49-F238E27FC236}">
                <a16:creationId xmlns:a16="http://schemas.microsoft.com/office/drawing/2014/main" id="{4EFC1D5C-348E-451B-B03C-03CBAB1B44AA}"/>
              </a:ext>
            </a:extLst>
          </p:cNvPr>
          <p:cNvSpPr txBox="1"/>
          <p:nvPr/>
        </p:nvSpPr>
        <p:spPr>
          <a:xfrm>
            <a:off x="390523" y="1340768"/>
            <a:ext cx="8361591" cy="692497"/>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lang="zh-TW" altLang="en-US" b="1" dirty="0">
                <a:solidFill>
                  <a:srgbClr val="249DCE">
                    <a:lumMod val="75000"/>
                  </a:srgbClr>
                </a:solidFill>
                <a:latin typeface="Microsoft JhengHei UI" panose="020B0604030504040204" pitchFamily="34" charset="-120"/>
                <a:ea typeface="Microsoft JhengHei UI" panose="020B0604030504040204" pitchFamily="34" charset="-120"/>
              </a:rPr>
              <a:t>以線性方程為例</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lvl="0">
              <a:defRPr/>
            </a:pP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p:txBody>
      </p:sp>
      <p:sp>
        <p:nvSpPr>
          <p:cNvPr id="25" name="矩形: 圓角 24">
            <a:extLst>
              <a:ext uri="{FF2B5EF4-FFF2-40B4-BE49-F238E27FC236}">
                <a16:creationId xmlns:a16="http://schemas.microsoft.com/office/drawing/2014/main" id="{0BE99796-52A8-45BA-AD2E-9850508C2E8A}"/>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95868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如何找到那個最貼近資料的模型參數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以線性方程為例，設計損失函數</a:t>
            </a:r>
          </a:p>
        </p:txBody>
      </p:sp>
      <p:pic>
        <p:nvPicPr>
          <p:cNvPr id="6" name="圖片 5">
            <a:extLst>
              <a:ext uri="{FF2B5EF4-FFF2-40B4-BE49-F238E27FC236}">
                <a16:creationId xmlns:a16="http://schemas.microsoft.com/office/drawing/2014/main" id="{DCFC676A-BC3A-4121-A3FB-865CC2D27140}"/>
              </a:ext>
            </a:extLst>
          </p:cNvPr>
          <p:cNvPicPr>
            <a:picLocks noChangeAspect="1"/>
          </p:cNvPicPr>
          <p:nvPr/>
        </p:nvPicPr>
        <p:blipFill>
          <a:blip r:embed="rId3"/>
          <a:stretch>
            <a:fillRect/>
          </a:stretch>
        </p:blipFill>
        <p:spPr>
          <a:xfrm>
            <a:off x="7914671" y="1391215"/>
            <a:ext cx="3823240" cy="4860294"/>
          </a:xfrm>
          <a:prstGeom prst="rect">
            <a:avLst/>
          </a:prstGeom>
        </p:spPr>
      </p:pic>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7288571" cy="232371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損失函數定義</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lvl="0">
              <a:defRPr/>
            </a:pPr>
            <a:r>
              <a:rPr lang="zh-TW" altLang="cy-GB"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透過目標輸出 </a:t>
            </a:r>
            <a:r>
              <a:rPr lang="cy-GB" altLang="zh-TW" sz="14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ŷi</a:t>
            </a:r>
            <a:r>
              <a:rPr lang="cy-GB"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r>
              <a:rPr lang="zh-TW" altLang="cy-GB"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與計算輸出 </a:t>
            </a:r>
            <a:r>
              <a:rPr lang="cy-GB" altLang="zh-TW" sz="14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yi</a:t>
            </a:r>
            <a:r>
              <a:rPr lang="cy-GB"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r>
              <a:rPr lang="zh-TW" altLang="cy-GB"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間的差異，利用均方誤差 </a:t>
            </a:r>
            <a:r>
              <a:rPr lang="cy-GB"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(Mean-Square-Error, MSE)</a:t>
            </a:r>
            <a:r>
              <a:rPr lang="zh-TW" altLang="cy-GB"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的概念，設計損失函數</a:t>
            </a:r>
            <a:r>
              <a:rPr lang="cy-GB"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(Loss Function or Cost function)</a:t>
            </a:r>
            <a:r>
              <a:rPr lang="zh-TW" altLang="cy-GB"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endPar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lvl="0">
              <a:defRPr/>
            </a:pP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資料屬性</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lvl="0" indent="-228600">
              <a:buFontTx/>
              <a:buAutoNum type="arabicPeriod"/>
              <a:defRP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又稱誤差函數</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(Error Function)</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、能量函數</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(Energy Function)… </a:t>
            </a:r>
          </a:p>
          <a:p>
            <a:pPr marL="228600" lvl="0" indent="-228600">
              <a:buFontTx/>
              <a:buAutoNum type="arabicPeriod"/>
              <a:defRP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在某一個</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ML</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數學模型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y=h(x; b, w)</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下，帶入特徵資料 </a:t>
            </a:r>
            <a:r>
              <a:rPr lang="en-US" altLang="zh-TW" sz="14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x</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所得到 的計算結果 </a:t>
            </a:r>
            <a:r>
              <a:rPr lang="en-US" altLang="zh-TW" sz="14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y</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，若與實際結果 </a:t>
            </a:r>
            <a:r>
              <a:rPr lang="en-US" altLang="zh-TW" sz="14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ŷ</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愈相近</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即：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L(h) ≈ 0)</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，表示該 模型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h </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愈適合表達訓練資料的趨勢；反之則否。</a:t>
            </a:r>
            <a:endParaRPr kumimoji="0" lang="zh-TW" altLang="en-US" sz="1200" b="0" i="0" u="none" strike="noStrike" kern="1200" cap="none" spc="0" normalizeH="0" baseline="0" noProof="0" dirty="0">
              <a:ln>
                <a:noFill/>
              </a:ln>
              <a:solidFill>
                <a:schemeClr val="accent6">
                  <a:lumMod val="10000"/>
                </a:schemeClr>
              </a:solidFill>
              <a:effectLst/>
              <a:highlight>
                <a:srgbClr val="FFFFFF"/>
              </a:highligh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F96FA92F-5FBB-4D98-9776-9439EBBE682A}"/>
              </a:ext>
            </a:extLst>
          </p:cNvPr>
          <p:cNvPicPr>
            <a:picLocks noChangeAspect="1"/>
          </p:cNvPicPr>
          <p:nvPr/>
        </p:nvPicPr>
        <p:blipFill>
          <a:blip r:embed="rId4"/>
          <a:stretch>
            <a:fillRect/>
          </a:stretch>
        </p:blipFill>
        <p:spPr>
          <a:xfrm>
            <a:off x="1969070" y="4003520"/>
            <a:ext cx="3905795" cy="1295581"/>
          </a:xfrm>
          <a:prstGeom prst="rect">
            <a:avLst/>
          </a:prstGeom>
        </p:spPr>
      </p:pic>
      <p:sp>
        <p:nvSpPr>
          <p:cNvPr id="8" name="矩形: 圓角 7">
            <a:extLst>
              <a:ext uri="{FF2B5EF4-FFF2-40B4-BE49-F238E27FC236}">
                <a16:creationId xmlns:a16="http://schemas.microsoft.com/office/drawing/2014/main" id="{233950E0-AFC7-4F3F-8F76-D2CACCC8F28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0992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A0B02E6-EC3A-1E8B-1D3F-B0F97763B483}"/>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致 同學</a:t>
            </a:r>
            <a:r>
              <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a:t>
            </a:r>
          </a:p>
        </p:txBody>
      </p:sp>
      <p:sp>
        <p:nvSpPr>
          <p:cNvPr id="11" name="TextBox 4">
            <a:extLst>
              <a:ext uri="{FF2B5EF4-FFF2-40B4-BE49-F238E27FC236}">
                <a16:creationId xmlns:a16="http://schemas.microsoft.com/office/drawing/2014/main" id="{C4C5E6EA-E658-7D98-0D9F-6DAC8D7B741D}"/>
              </a:ext>
            </a:extLst>
          </p:cNvPr>
          <p:cNvSpPr txBox="1"/>
          <p:nvPr/>
        </p:nvSpPr>
        <p:spPr>
          <a:xfrm>
            <a:off x="712718" y="1535608"/>
            <a:ext cx="1042384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親愛的，</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歡迎您加入由桑尼數據科學開設的「從</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成為機器學習大師」課程。我非常高興您能加入資策會學習機器學習課程！在這堂課中，您將學習許多有趣且有用的概念。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這堂課會用到很多數學統計理論，建議修完我另外開設的 </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python </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數據分析再進行學習對吸收比較有幫助。</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期待您能真心享受這場學習旅程！享受 </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AI </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機器學習的樂趣， </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Sunny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lvl="0"/>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附註：如果你覺得我教得不錯歡迎幫我推廣，你的支持是我最大的動力，別忘了 </a:t>
            </a:r>
            <a:r>
              <a:rPr kumimoji="0" lang="en-US" altLang="zh-TW" sz="2000" b="0" i="0" u="none" strike="noStrike" kern="1200" cap="none" spc="0" normalizeH="0" baseline="0" noProof="0" dirty="0" err="1">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github</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幫我點個星星</a:t>
            </a:r>
            <a:r>
              <a:rPr lang="zh-TW" altLang="en-US" sz="2000" dirty="0">
                <a:solidFill>
                  <a:srgbClr val="0D0D0D"/>
                </a:solidFill>
                <a:highlight>
                  <a:srgbClr val="FFFFFF"/>
                </a:highlight>
                <a:latin typeface="微軟正黑體" panose="020B0604030504040204" pitchFamily="34" charset="-120"/>
                <a:ea typeface="微軟正黑體" panose="020B0604030504040204" pitchFamily="34" charset="-120"/>
              </a:rPr>
              <a:t>。</a:t>
            </a:r>
            <a:r>
              <a:rPr lang="zh-TW" altLang="en-US" sz="2000" dirty="0">
                <a:solidFill>
                  <a:srgbClr val="0D0D0D"/>
                </a:solidFill>
                <a:latin typeface="微軟正黑體" panose="020B0604030504040204" pitchFamily="34" charset="-120"/>
                <a:ea typeface="微軟正黑體" panose="020B0604030504040204" pitchFamily="34" charset="-120"/>
              </a:rPr>
              <a:t>❤️</a:t>
            </a:r>
            <a:endPar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5175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圖片 45">
            <a:extLst>
              <a:ext uri="{FF2B5EF4-FFF2-40B4-BE49-F238E27FC236}">
                <a16:creationId xmlns:a16="http://schemas.microsoft.com/office/drawing/2014/main" id="{3E9C7F49-39E2-459E-A55F-168AB4184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453" y="3750905"/>
            <a:ext cx="5368856" cy="2239003"/>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梯度下降法</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參數優化</a:t>
            </a:r>
          </a:p>
        </p:txBody>
      </p:sp>
      <p:pic>
        <p:nvPicPr>
          <p:cNvPr id="4" name="圖片 3">
            <a:extLst>
              <a:ext uri="{FF2B5EF4-FFF2-40B4-BE49-F238E27FC236}">
                <a16:creationId xmlns:a16="http://schemas.microsoft.com/office/drawing/2014/main" id="{9BA8195E-EB2B-4714-9347-38D824871DD9}"/>
              </a:ext>
            </a:extLst>
          </p:cNvPr>
          <p:cNvPicPr>
            <a:picLocks noChangeAspect="1"/>
          </p:cNvPicPr>
          <p:nvPr/>
        </p:nvPicPr>
        <p:blipFill>
          <a:blip r:embed="rId4"/>
          <a:stretch>
            <a:fillRect/>
          </a:stretch>
        </p:blipFill>
        <p:spPr>
          <a:xfrm>
            <a:off x="2089126" y="3672836"/>
            <a:ext cx="2210108" cy="333422"/>
          </a:xfrm>
          <a:prstGeom prst="rect">
            <a:avLst/>
          </a:prstGeom>
        </p:spPr>
      </p:pic>
      <p:sp>
        <p:nvSpPr>
          <p:cNvPr id="18" name="矩形 17">
            <a:extLst>
              <a:ext uri="{FF2B5EF4-FFF2-40B4-BE49-F238E27FC236}">
                <a16:creationId xmlns:a16="http://schemas.microsoft.com/office/drawing/2014/main" id="{969EAAE3-C7E9-464C-AB39-0730457E2B43}"/>
              </a:ext>
            </a:extLst>
          </p:cNvPr>
          <p:cNvSpPr/>
          <p:nvPr/>
        </p:nvSpPr>
        <p:spPr>
          <a:xfrm>
            <a:off x="382556" y="50186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1212981" y="5075117"/>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要算一個函數</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f(x)</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的梯度有一個前提，就是這個函數要是任意可微分函數，這也是深度學習為什麼都要找可微分函數出來當激活函數</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(activation function)</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a:t>
            </a:r>
            <a:endPar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5"/>
          <a:stretch>
            <a:fillRect/>
          </a:stretch>
        </p:blipFill>
        <p:spPr>
          <a:xfrm>
            <a:off x="539013" y="5090661"/>
            <a:ext cx="598012" cy="642694"/>
          </a:xfrm>
          <a:prstGeom prst="rect">
            <a:avLst/>
          </a:prstGeom>
        </p:spPr>
      </p:pic>
      <p:grpSp>
        <p:nvGrpSpPr>
          <p:cNvPr id="22" name="群組 21">
            <a:extLst>
              <a:ext uri="{FF2B5EF4-FFF2-40B4-BE49-F238E27FC236}">
                <a16:creationId xmlns:a16="http://schemas.microsoft.com/office/drawing/2014/main" id="{DD411B89-8710-48D9-BDEA-2DE48185B95D}"/>
              </a:ext>
            </a:extLst>
          </p:cNvPr>
          <p:cNvGrpSpPr/>
          <p:nvPr/>
        </p:nvGrpSpPr>
        <p:grpSpPr>
          <a:xfrm>
            <a:off x="8845420" y="2460562"/>
            <a:ext cx="3106105" cy="1142799"/>
            <a:chOff x="7781730" y="547787"/>
            <a:chExt cx="3106105" cy="1142799"/>
          </a:xfrm>
        </p:grpSpPr>
        <p:sp>
          <p:nvSpPr>
            <p:cNvPr id="16" name="矩形 15">
              <a:extLst>
                <a:ext uri="{FF2B5EF4-FFF2-40B4-BE49-F238E27FC236}">
                  <a16:creationId xmlns:a16="http://schemas.microsoft.com/office/drawing/2014/main" id="{3964DC10-BD94-49EC-8689-88598DDD623C}"/>
                </a:ext>
              </a:extLst>
            </p:cNvPr>
            <p:cNvSpPr/>
            <p:nvPr/>
          </p:nvSpPr>
          <p:spPr>
            <a:xfrm>
              <a:off x="7781730" y="597159"/>
              <a:ext cx="905070" cy="363893"/>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latin typeface="微軟正黑體" panose="020B0604030504040204" pitchFamily="34" charset="-120"/>
                  <a:ea typeface="微軟正黑體" panose="020B0604030504040204" pitchFamily="34" charset="-120"/>
                </a:rPr>
                <a:t>斜率為負</a:t>
              </a:r>
            </a:p>
          </p:txBody>
        </p:sp>
        <p:sp>
          <p:nvSpPr>
            <p:cNvPr id="25" name="矩形 24">
              <a:extLst>
                <a:ext uri="{FF2B5EF4-FFF2-40B4-BE49-F238E27FC236}">
                  <a16:creationId xmlns:a16="http://schemas.microsoft.com/office/drawing/2014/main" id="{8137AA7F-1C16-4EC0-9653-43FFDB961310}"/>
                </a:ext>
              </a:extLst>
            </p:cNvPr>
            <p:cNvSpPr/>
            <p:nvPr/>
          </p:nvSpPr>
          <p:spPr>
            <a:xfrm>
              <a:off x="7781730" y="1287624"/>
              <a:ext cx="905070" cy="3638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latin typeface="微軟正黑體" panose="020B0604030504040204" pitchFamily="34" charset="-120"/>
                  <a:ea typeface="微軟正黑體" panose="020B0604030504040204" pitchFamily="34" charset="-120"/>
                </a:rPr>
                <a:t>斜率為正</a:t>
              </a:r>
            </a:p>
          </p:txBody>
        </p:sp>
        <p:sp>
          <p:nvSpPr>
            <p:cNvPr id="17" name="矩形 16">
              <a:extLst>
                <a:ext uri="{FF2B5EF4-FFF2-40B4-BE49-F238E27FC236}">
                  <a16:creationId xmlns:a16="http://schemas.microsoft.com/office/drawing/2014/main" id="{F3F83B97-0435-4E3F-BBEB-92629B93C125}"/>
                </a:ext>
              </a:extLst>
            </p:cNvPr>
            <p:cNvSpPr/>
            <p:nvPr/>
          </p:nvSpPr>
          <p:spPr>
            <a:xfrm>
              <a:off x="8830862" y="547787"/>
              <a:ext cx="2056973" cy="461665"/>
            </a:xfrm>
            <a:prstGeom prst="rect">
              <a:avLst/>
            </a:prstGeom>
          </p:spPr>
          <p:txBody>
            <a:bodyPr wrap="none">
              <a:spAutoFit/>
            </a:bodyPr>
            <a:lstStyle/>
            <a:p>
              <a:r>
                <a:rPr lang="zh-TW" altLang="en-US" sz="1200" b="1" dirty="0">
                  <a:solidFill>
                    <a:schemeClr val="accent6">
                      <a:lumMod val="10000"/>
                    </a:schemeClr>
                  </a:solidFill>
                </a:rPr>
                <a:t>函數右方的</a:t>
              </a:r>
              <a:r>
                <a:rPr lang="en-US" altLang="zh-TW" sz="1200" b="1" dirty="0">
                  <a:solidFill>
                    <a:schemeClr val="accent6">
                      <a:lumMod val="10000"/>
                    </a:schemeClr>
                  </a:solidFill>
                </a:rPr>
                <a:t>Loss</a:t>
              </a:r>
              <a:r>
                <a:rPr lang="zh-TW" altLang="en-US" sz="1200" b="1" dirty="0">
                  <a:solidFill>
                    <a:schemeClr val="accent6">
                      <a:lumMod val="10000"/>
                    </a:schemeClr>
                  </a:solidFill>
                </a:rPr>
                <a:t>比左方小， </a:t>
              </a:r>
              <a:endParaRPr lang="en-US" altLang="zh-TW" sz="1200" b="1" dirty="0">
                <a:solidFill>
                  <a:schemeClr val="accent6">
                    <a:lumMod val="10000"/>
                  </a:schemeClr>
                </a:solidFill>
              </a:endParaRPr>
            </a:p>
            <a:p>
              <a:r>
                <a:rPr lang="zh-TW" altLang="en-US" sz="1200" b="1" dirty="0">
                  <a:solidFill>
                    <a:schemeClr val="accent6">
                      <a:lumMod val="10000"/>
                    </a:schemeClr>
                  </a:solidFill>
                </a:rPr>
                <a:t>故參數值</a:t>
              </a:r>
              <a:r>
                <a:rPr lang="en-US" altLang="zh-TW" sz="1200" b="1" dirty="0">
                  <a:solidFill>
                    <a:schemeClr val="accent6">
                      <a:lumMod val="10000"/>
                    </a:schemeClr>
                  </a:solidFill>
                </a:rPr>
                <a:t>w</a:t>
              </a:r>
              <a:r>
                <a:rPr lang="zh-TW" altLang="en-US" sz="1200" b="1" dirty="0">
                  <a:solidFill>
                    <a:schemeClr val="accent6">
                      <a:lumMod val="10000"/>
                    </a:schemeClr>
                  </a:solidFill>
                </a:rPr>
                <a:t>要往右增加</a:t>
              </a:r>
            </a:p>
          </p:txBody>
        </p:sp>
        <p:sp>
          <p:nvSpPr>
            <p:cNvPr id="21" name="矩形 20">
              <a:extLst>
                <a:ext uri="{FF2B5EF4-FFF2-40B4-BE49-F238E27FC236}">
                  <a16:creationId xmlns:a16="http://schemas.microsoft.com/office/drawing/2014/main" id="{69376DAC-6950-4F50-9099-3682CC7F548A}"/>
                </a:ext>
              </a:extLst>
            </p:cNvPr>
            <p:cNvSpPr/>
            <p:nvPr/>
          </p:nvSpPr>
          <p:spPr>
            <a:xfrm>
              <a:off x="8828809" y="1228921"/>
              <a:ext cx="2056973" cy="461665"/>
            </a:xfrm>
            <a:prstGeom prst="rect">
              <a:avLst/>
            </a:prstGeom>
          </p:spPr>
          <p:txBody>
            <a:bodyPr wrap="none">
              <a:spAutoFit/>
            </a:bodyPr>
            <a:lstStyle/>
            <a:p>
              <a:r>
                <a:rPr lang="zh-TW" altLang="en-US" sz="1200" b="1" dirty="0">
                  <a:solidFill>
                    <a:schemeClr val="accent6">
                      <a:lumMod val="10000"/>
                    </a:schemeClr>
                  </a:solidFill>
                </a:rPr>
                <a:t>函數左方的</a:t>
              </a:r>
              <a:r>
                <a:rPr lang="en-US" altLang="zh-TW" sz="1200" b="1" dirty="0">
                  <a:solidFill>
                    <a:schemeClr val="accent6">
                      <a:lumMod val="10000"/>
                    </a:schemeClr>
                  </a:solidFill>
                </a:rPr>
                <a:t>Loss</a:t>
              </a:r>
              <a:r>
                <a:rPr lang="zh-TW" altLang="en-US" sz="1200" b="1" dirty="0">
                  <a:solidFill>
                    <a:schemeClr val="accent6">
                      <a:lumMod val="10000"/>
                    </a:schemeClr>
                  </a:solidFill>
                </a:rPr>
                <a:t>比右方小， </a:t>
              </a:r>
              <a:endParaRPr lang="en-US" altLang="zh-TW" sz="1200" b="1" dirty="0">
                <a:solidFill>
                  <a:schemeClr val="accent6">
                    <a:lumMod val="10000"/>
                  </a:schemeClr>
                </a:solidFill>
              </a:endParaRPr>
            </a:p>
            <a:p>
              <a:r>
                <a:rPr lang="zh-TW" altLang="en-US" sz="1200" b="1" dirty="0">
                  <a:solidFill>
                    <a:schemeClr val="accent6">
                      <a:lumMod val="10000"/>
                    </a:schemeClr>
                  </a:solidFill>
                </a:rPr>
                <a:t>故參數值</a:t>
              </a:r>
              <a:r>
                <a:rPr lang="en-US" altLang="zh-TW" sz="1200" b="1" dirty="0">
                  <a:solidFill>
                    <a:schemeClr val="accent6">
                      <a:lumMod val="10000"/>
                    </a:schemeClr>
                  </a:solidFill>
                </a:rPr>
                <a:t>w</a:t>
              </a:r>
              <a:r>
                <a:rPr lang="zh-TW" altLang="en-US" sz="1200" b="1" dirty="0">
                  <a:solidFill>
                    <a:schemeClr val="accent6">
                      <a:lumMod val="10000"/>
                    </a:schemeClr>
                  </a:solidFill>
                </a:rPr>
                <a:t>要往左減少</a:t>
              </a:r>
            </a:p>
          </p:txBody>
        </p:sp>
      </p:grpSp>
      <p:sp>
        <p:nvSpPr>
          <p:cNvPr id="26" name="矩形 25">
            <a:extLst>
              <a:ext uri="{FF2B5EF4-FFF2-40B4-BE49-F238E27FC236}">
                <a16:creationId xmlns:a16="http://schemas.microsoft.com/office/drawing/2014/main" id="{85FDD0F7-3BD7-4D3D-B61B-D20B5D78B61C}"/>
              </a:ext>
            </a:extLst>
          </p:cNvPr>
          <p:cNvSpPr/>
          <p:nvPr/>
        </p:nvSpPr>
        <p:spPr>
          <a:xfrm>
            <a:off x="6690049" y="5495731"/>
            <a:ext cx="2603241" cy="550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矩形 32">
            <a:extLst>
              <a:ext uri="{FF2B5EF4-FFF2-40B4-BE49-F238E27FC236}">
                <a16:creationId xmlns:a16="http://schemas.microsoft.com/office/drawing/2014/main" id="{F4063374-FA56-44B5-A52A-70E8FAD4AB4E}"/>
              </a:ext>
            </a:extLst>
          </p:cNvPr>
          <p:cNvSpPr/>
          <p:nvPr/>
        </p:nvSpPr>
        <p:spPr>
          <a:xfrm>
            <a:off x="6711821" y="5536164"/>
            <a:ext cx="711678" cy="286138"/>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latin typeface="微軟正黑體" panose="020B0604030504040204" pitchFamily="34" charset="-120"/>
                <a:ea typeface="微軟正黑體" panose="020B0604030504040204" pitchFamily="34" charset="-120"/>
              </a:rPr>
              <a:t>斜率為負</a:t>
            </a:r>
          </a:p>
        </p:txBody>
      </p:sp>
      <p:sp>
        <p:nvSpPr>
          <p:cNvPr id="34" name="矩形 33">
            <a:extLst>
              <a:ext uri="{FF2B5EF4-FFF2-40B4-BE49-F238E27FC236}">
                <a16:creationId xmlns:a16="http://schemas.microsoft.com/office/drawing/2014/main" id="{0773B115-FAA5-4280-A828-5BFD23928B30}"/>
              </a:ext>
            </a:extLst>
          </p:cNvPr>
          <p:cNvSpPr/>
          <p:nvPr/>
        </p:nvSpPr>
        <p:spPr>
          <a:xfrm>
            <a:off x="6711821" y="5881396"/>
            <a:ext cx="711678" cy="2861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latin typeface="微軟正黑體" panose="020B0604030504040204" pitchFamily="34" charset="-120"/>
                <a:ea typeface="微軟正黑體" panose="020B0604030504040204" pitchFamily="34" charset="-120"/>
              </a:rPr>
              <a:t>斜率為正</a:t>
            </a:r>
          </a:p>
        </p:txBody>
      </p:sp>
      <p:sp>
        <p:nvSpPr>
          <p:cNvPr id="37" name="矩形 36">
            <a:extLst>
              <a:ext uri="{FF2B5EF4-FFF2-40B4-BE49-F238E27FC236}">
                <a16:creationId xmlns:a16="http://schemas.microsoft.com/office/drawing/2014/main" id="{6A67E243-0D44-4858-8947-F2276BA66AED}"/>
              </a:ext>
            </a:extLst>
          </p:cNvPr>
          <p:cNvSpPr/>
          <p:nvPr/>
        </p:nvSpPr>
        <p:spPr>
          <a:xfrm>
            <a:off x="8111413" y="5536164"/>
            <a:ext cx="711678" cy="286138"/>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latin typeface="微軟正黑體" panose="020B0604030504040204" pitchFamily="34" charset="-120"/>
                <a:ea typeface="微軟正黑體" panose="020B0604030504040204" pitchFamily="34" charset="-120"/>
              </a:rPr>
              <a:t>增加 </a:t>
            </a:r>
            <a:r>
              <a:rPr lang="en-US" altLang="zh-TW" sz="1000" b="1" dirty="0">
                <a:latin typeface="微軟正黑體" panose="020B0604030504040204" pitchFamily="34" charset="-120"/>
                <a:ea typeface="微軟正黑體" panose="020B0604030504040204" pitchFamily="34" charset="-120"/>
              </a:rPr>
              <a:t>W</a:t>
            </a:r>
            <a:endParaRPr lang="zh-TW" altLang="en-US" sz="1000" b="1" dirty="0">
              <a:latin typeface="微軟正黑體" panose="020B0604030504040204" pitchFamily="34" charset="-120"/>
              <a:ea typeface="微軟正黑體" panose="020B0604030504040204" pitchFamily="34" charset="-120"/>
            </a:endParaRPr>
          </a:p>
        </p:txBody>
      </p:sp>
      <p:sp>
        <p:nvSpPr>
          <p:cNvPr id="38" name="矩形 37">
            <a:extLst>
              <a:ext uri="{FF2B5EF4-FFF2-40B4-BE49-F238E27FC236}">
                <a16:creationId xmlns:a16="http://schemas.microsoft.com/office/drawing/2014/main" id="{8895798A-35A0-46F1-939D-AD4D9825A75E}"/>
              </a:ext>
            </a:extLst>
          </p:cNvPr>
          <p:cNvSpPr/>
          <p:nvPr/>
        </p:nvSpPr>
        <p:spPr>
          <a:xfrm>
            <a:off x="8111413" y="5881396"/>
            <a:ext cx="711678" cy="2861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latin typeface="微軟正黑體" panose="020B0604030504040204" pitchFamily="34" charset="-120"/>
                <a:ea typeface="微軟正黑體" panose="020B0604030504040204" pitchFamily="34" charset="-120"/>
              </a:rPr>
              <a:t>減少 </a:t>
            </a:r>
            <a:r>
              <a:rPr lang="en-US" altLang="zh-TW" sz="1000" b="1" dirty="0">
                <a:latin typeface="微軟正黑體" panose="020B0604030504040204" pitchFamily="34" charset="-120"/>
                <a:ea typeface="微軟正黑體" panose="020B0604030504040204" pitchFamily="34" charset="-120"/>
              </a:rPr>
              <a:t>W</a:t>
            </a:r>
            <a:endParaRPr lang="zh-TW" altLang="en-US" sz="1000" b="1" dirty="0">
              <a:latin typeface="微軟正黑體" panose="020B0604030504040204" pitchFamily="34" charset="-120"/>
              <a:ea typeface="微軟正黑體" panose="020B0604030504040204" pitchFamily="34" charset="-120"/>
            </a:endParaRPr>
          </a:p>
        </p:txBody>
      </p:sp>
      <p:cxnSp>
        <p:nvCxnSpPr>
          <p:cNvPr id="28" name="直線單箭頭接點 27">
            <a:extLst>
              <a:ext uri="{FF2B5EF4-FFF2-40B4-BE49-F238E27FC236}">
                <a16:creationId xmlns:a16="http://schemas.microsoft.com/office/drawing/2014/main" id="{2CF65738-0241-4B70-8940-3A78506883D9}"/>
              </a:ext>
            </a:extLst>
          </p:cNvPr>
          <p:cNvCxnSpPr>
            <a:cxnSpLocks/>
            <a:stCxn id="33" idx="3"/>
            <a:endCxn id="37" idx="1"/>
          </p:cNvCxnSpPr>
          <p:nvPr/>
        </p:nvCxnSpPr>
        <p:spPr>
          <a:xfrm>
            <a:off x="7423499" y="5679233"/>
            <a:ext cx="687914" cy="0"/>
          </a:xfrm>
          <a:prstGeom prst="straightConnector1">
            <a:avLst/>
          </a:prstGeom>
          <a:ln w="38100">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1F225526-A87A-415A-8784-17027A1AA551}"/>
              </a:ext>
            </a:extLst>
          </p:cNvPr>
          <p:cNvCxnSpPr>
            <a:cxnSpLocks/>
            <a:stCxn id="34" idx="3"/>
            <a:endCxn id="38" idx="1"/>
          </p:cNvCxnSpPr>
          <p:nvPr/>
        </p:nvCxnSpPr>
        <p:spPr>
          <a:xfrm>
            <a:off x="7423499" y="6024465"/>
            <a:ext cx="687914" cy="0"/>
          </a:xfrm>
          <a:prstGeom prst="straightConnector1">
            <a:avLst/>
          </a:prstGeom>
          <a:ln w="38100">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pic>
        <p:nvPicPr>
          <p:cNvPr id="44" name="圖片 43">
            <a:extLst>
              <a:ext uri="{FF2B5EF4-FFF2-40B4-BE49-F238E27FC236}">
                <a16:creationId xmlns:a16="http://schemas.microsoft.com/office/drawing/2014/main" id="{EA958204-A220-48E5-B1EC-16A78FDF3B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9232" y="4176711"/>
            <a:ext cx="2788072" cy="609891"/>
          </a:xfrm>
          <a:prstGeom prst="rect">
            <a:avLst/>
          </a:prstGeom>
        </p:spPr>
      </p:pic>
      <p:pic>
        <p:nvPicPr>
          <p:cNvPr id="47" name="圖片 46">
            <a:extLst>
              <a:ext uri="{FF2B5EF4-FFF2-40B4-BE49-F238E27FC236}">
                <a16:creationId xmlns:a16="http://schemas.microsoft.com/office/drawing/2014/main" id="{FFB80D62-8779-4A4A-94AB-86C710A5BBD2}"/>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saturation sat="200000"/>
                    </a14:imgEffect>
                  </a14:imgLayer>
                </a14:imgProps>
              </a:ext>
            </a:extLst>
          </a:blip>
          <a:stretch>
            <a:fillRect/>
          </a:stretch>
        </p:blipFill>
        <p:spPr>
          <a:xfrm>
            <a:off x="6169928" y="4049487"/>
            <a:ext cx="401523" cy="416124"/>
          </a:xfrm>
          <a:prstGeom prst="rect">
            <a:avLst/>
          </a:prstGeom>
        </p:spPr>
      </p:pic>
      <p:pic>
        <p:nvPicPr>
          <p:cNvPr id="48" name="圖片 47">
            <a:extLst>
              <a:ext uri="{FF2B5EF4-FFF2-40B4-BE49-F238E27FC236}">
                <a16:creationId xmlns:a16="http://schemas.microsoft.com/office/drawing/2014/main" id="{483EC38D-D7E4-4684-BE61-0D60F6B0D1C1}"/>
              </a:ext>
            </a:extLst>
          </p:cNvPr>
          <p:cNvPicPr>
            <a:picLocks noChangeAspect="1"/>
          </p:cNvPicPr>
          <p:nvPr/>
        </p:nvPicPr>
        <p:blipFill>
          <a:blip r:embed="rId9"/>
          <a:stretch>
            <a:fillRect/>
          </a:stretch>
        </p:blipFill>
        <p:spPr>
          <a:xfrm>
            <a:off x="11123047" y="5503202"/>
            <a:ext cx="209579" cy="181000"/>
          </a:xfrm>
          <a:prstGeom prst="rect">
            <a:avLst/>
          </a:prstGeom>
        </p:spPr>
      </p:pic>
      <p:grpSp>
        <p:nvGrpSpPr>
          <p:cNvPr id="49" name="群組 48">
            <a:extLst>
              <a:ext uri="{FF2B5EF4-FFF2-40B4-BE49-F238E27FC236}">
                <a16:creationId xmlns:a16="http://schemas.microsoft.com/office/drawing/2014/main" id="{0E9220B8-18D3-43F4-B2F0-442ED373DDFB}"/>
              </a:ext>
            </a:extLst>
          </p:cNvPr>
          <p:cNvGrpSpPr/>
          <p:nvPr/>
        </p:nvGrpSpPr>
        <p:grpSpPr>
          <a:xfrm>
            <a:off x="390523" y="1340768"/>
            <a:ext cx="10740897" cy="2246769"/>
            <a:chOff x="390523" y="1340768"/>
            <a:chExt cx="10740897" cy="2246769"/>
          </a:xfrm>
        </p:grpSpPr>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224676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梯度下降流程</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R="0" lvl="0" algn="l" defTabSz="914400" rtl="0" eaLnBrk="1" fontAlgn="auto" latinLnBrk="0" hangingPunct="1">
                <a:lnSpc>
                  <a:spcPct val="150000"/>
                </a:lnSpc>
                <a:spcBef>
                  <a:spcPct val="0"/>
                </a:spcBef>
                <a:spcAft>
                  <a:spcPts val="0"/>
                </a:spcAft>
                <a:buClrTx/>
                <a:buSzTx/>
                <a:tabLst/>
                <a:defRPr/>
              </a:pPr>
              <a:r>
                <a:rPr lang="zh-TW" altLang="en-US" b="1" dirty="0">
                  <a:solidFill>
                    <a:schemeClr val="accent6">
                      <a:lumMod val="10000"/>
                    </a:schemeClr>
                  </a:solidFill>
                  <a:latin typeface="Microsoft JhengHei UI" panose="020B0604030504040204" pitchFamily="34" charset="-120"/>
                  <a:ea typeface="Microsoft JhengHei UI" panose="020B0604030504040204" pitchFamily="34" charset="-120"/>
                </a:rPr>
                <a:t>目的</a:t>
              </a:r>
              <a:r>
                <a:rPr lang="en-US" altLang="zh-TW" b="1" dirty="0">
                  <a:solidFill>
                    <a:schemeClr val="accent6">
                      <a:lumMod val="10000"/>
                    </a:schemeClr>
                  </a:solidFill>
                  <a:latin typeface="Microsoft JhengHei UI" panose="020B0604030504040204" pitchFamily="34" charset="-120"/>
                  <a:ea typeface="Microsoft JhengHei UI" panose="020B0604030504040204" pitchFamily="34" charset="-120"/>
                </a:rPr>
                <a:t>:</a:t>
              </a:r>
              <a:r>
                <a:rPr lang="zh-TW" altLang="en-US" b="1" dirty="0">
                  <a:solidFill>
                    <a:schemeClr val="accent6">
                      <a:lumMod val="10000"/>
                    </a:schemeClr>
                  </a:solidFill>
                  <a:latin typeface="Microsoft JhengHei UI" panose="020B0604030504040204" pitchFamily="34" charset="-120"/>
                  <a:ea typeface="Microsoft JhengHei UI" panose="020B0604030504040204" pitchFamily="34" charset="-120"/>
                </a:rPr>
                <a:t> 設法找到使 </a:t>
              </a:r>
              <a:r>
                <a:rPr lang="en-US" altLang="zh-TW" b="1" dirty="0">
                  <a:solidFill>
                    <a:schemeClr val="accent6">
                      <a:lumMod val="10000"/>
                    </a:schemeClr>
                  </a:solidFill>
                  <a:latin typeface="Microsoft JhengHei UI" panose="020B0604030504040204" pitchFamily="34" charset="-120"/>
                  <a:ea typeface="Microsoft JhengHei UI" panose="020B0604030504040204" pitchFamily="34" charset="-120"/>
                </a:rPr>
                <a:t>loss </a:t>
              </a:r>
              <a:r>
                <a:rPr lang="zh-TW" altLang="en-US" b="1" dirty="0">
                  <a:solidFill>
                    <a:schemeClr val="accent6">
                      <a:lumMod val="10000"/>
                    </a:schemeClr>
                  </a:solidFill>
                  <a:latin typeface="Microsoft JhengHei UI" panose="020B0604030504040204" pitchFamily="34" charset="-120"/>
                  <a:ea typeface="Microsoft JhengHei UI" panose="020B0604030504040204" pitchFamily="34" charset="-120"/>
                </a:rPr>
                <a:t>最小的權重 </a:t>
              </a:r>
              <a:r>
                <a:rPr lang="en-US" altLang="zh-TW" b="1" dirty="0">
                  <a:solidFill>
                    <a:schemeClr val="accent6">
                      <a:lumMod val="10000"/>
                    </a:schemeClr>
                  </a:solidFill>
                  <a:latin typeface="Microsoft JhengHei UI" panose="020B0604030504040204" pitchFamily="34" charset="-120"/>
                  <a:ea typeface="Microsoft JhengHei UI" panose="020B0604030504040204" pitchFamily="34" charset="-120"/>
                </a:rPr>
                <a:t>W</a:t>
              </a:r>
              <a:endParaRPr lang="zh-TW" altLang="en-US" b="1" dirty="0">
                <a:solidFill>
                  <a:schemeClr val="accent6">
                    <a:lumMod val="10000"/>
                  </a:schemeClr>
                </a:solidFill>
                <a:latin typeface="Microsoft JhengHei UI" panose="020B0604030504040204" pitchFamily="34" charset="-120"/>
                <a:ea typeface="Microsoft JhengHei UI" panose="020B0604030504040204" pitchFamily="34" charset="-120"/>
              </a:endParaRPr>
            </a:p>
            <a:p>
              <a:pPr lvl="0">
                <a:defRPr/>
              </a:pPr>
              <a:r>
                <a:rPr lang="zh-TW" altLang="en-US"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為簡化說明，在此先僅針對損失函數 </a:t>
              </a:r>
              <a:r>
                <a:rPr lang="en-US" altLang="zh-TW"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L </a:t>
              </a:r>
              <a:r>
                <a:rPr lang="zh-TW" altLang="en-US"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中的一個待 訓練參數 </a:t>
              </a:r>
              <a:r>
                <a:rPr lang="en-US" altLang="zh-TW"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w </a:t>
              </a:r>
              <a:r>
                <a:rPr lang="zh-TW" altLang="en-US"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做處理：</a:t>
              </a:r>
              <a:endParaRPr lang="en-US" altLang="zh-TW"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lvl="0">
                <a:defRPr/>
              </a:pP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342900" lvl="0" indent="-342900">
                <a:buFont typeface="+mj-lt"/>
                <a:buAutoNum type="arabicPeriod"/>
                <a:defRP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對數學模型中的待訓練參數隨機產生起始值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(Initial Value) </a:t>
              </a:r>
            </a:p>
            <a:p>
              <a:pPr marL="342900" lvl="0" indent="-342900">
                <a:buFont typeface="+mj-lt"/>
                <a:buAutoNum type="arabicPeriod"/>
                <a:defRP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計算損失函數</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L</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對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w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的微分，以找出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w=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在損失函數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L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的斜率 </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342900" lvl="0" indent="-342900">
                <a:buFont typeface="+mj-lt"/>
                <a:buAutoNum type="arabicPeriod"/>
                <a:defRP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利用損失函數</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L</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對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w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的微分，並設定學習效率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400" dirty="0" err="1">
                  <a:solidFill>
                    <a:schemeClr val="accent6">
                      <a:lumMod val="10000"/>
                    </a:schemeClr>
                  </a:solidFill>
                  <a:latin typeface="微軟正黑體" panose="020B0604030504040204" pitchFamily="34" charset="-120"/>
                  <a:ea typeface="微軟正黑體" panose="020B0604030504040204" pitchFamily="34" charset="-120"/>
                </a:rPr>
                <a:t>lr</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，計算參數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w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的調整項 </a:t>
              </a:r>
              <a:r>
                <a:rPr lang="en-US" altLang="zh-TW" sz="1400" dirty="0" err="1">
                  <a:solidFill>
                    <a:schemeClr val="accent6">
                      <a:lumMod val="10000"/>
                    </a:schemeClr>
                  </a:solidFill>
                  <a:latin typeface="微軟正黑體" panose="020B0604030504040204" pitchFamily="34" charset="-120"/>
                  <a:ea typeface="微軟正黑體" panose="020B0604030504040204" pitchFamily="34" charset="-120"/>
                </a:rPr>
                <a:t>Δw</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，進行參數</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w’</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的更新</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342900" lvl="0" indent="-342900">
                <a:buFont typeface="+mj-lt"/>
                <a:buAutoNum type="arabicPeriod"/>
                <a:defRP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重複</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1-3</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直到</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w’</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不再變化，即完成收斂 </a:t>
              </a:r>
              <a:endParaRPr kumimoji="0" lang="zh-TW" altLang="en-US" sz="1400" b="1" i="0" u="none" strike="noStrike" kern="1200" cap="none" spc="0" normalizeH="0" baseline="0" noProof="0" dirty="0">
                <a:ln>
                  <a:noFill/>
                </a:ln>
                <a:solidFill>
                  <a:schemeClr val="accent6">
                    <a:lumMod val="10000"/>
                  </a:schemeClr>
                </a:solidFill>
                <a:effectLst/>
                <a:highlight>
                  <a:srgbClr val="FFFFFF"/>
                </a:highlight>
                <a:uLnTx/>
                <a:uFillTx/>
                <a:latin typeface="微軟正黑體" panose="020B0604030504040204" pitchFamily="34" charset="-120"/>
                <a:ea typeface="微軟正黑體" panose="020B0604030504040204" pitchFamily="34" charset="-120"/>
              </a:endParaRPr>
            </a:p>
          </p:txBody>
        </p:sp>
        <p:pic>
          <p:nvPicPr>
            <p:cNvPr id="23" name="圖片 22">
              <a:extLst>
                <a:ext uri="{FF2B5EF4-FFF2-40B4-BE49-F238E27FC236}">
                  <a16:creationId xmlns:a16="http://schemas.microsoft.com/office/drawing/2014/main" id="{3E587689-DF09-4A39-BF86-C14CAEF9B70F}"/>
                </a:ext>
              </a:extLst>
            </p:cNvPr>
            <p:cNvPicPr>
              <a:picLocks noChangeAspect="1"/>
            </p:cNvPicPr>
            <p:nvPr/>
          </p:nvPicPr>
          <p:blipFill>
            <a:blip r:embed="rId10"/>
            <a:stretch>
              <a:fillRect/>
            </a:stretch>
          </p:blipFill>
          <p:spPr>
            <a:xfrm>
              <a:off x="5369648" y="2693481"/>
              <a:ext cx="238051" cy="165915"/>
            </a:xfrm>
            <a:prstGeom prst="rect">
              <a:avLst/>
            </a:prstGeom>
          </p:spPr>
        </p:pic>
        <p:pic>
          <p:nvPicPr>
            <p:cNvPr id="52" name="圖片 51">
              <a:extLst>
                <a:ext uri="{FF2B5EF4-FFF2-40B4-BE49-F238E27FC236}">
                  <a16:creationId xmlns:a16="http://schemas.microsoft.com/office/drawing/2014/main" id="{401E320F-94DD-463B-91CE-0DAF9E860B8F}"/>
                </a:ext>
              </a:extLst>
            </p:cNvPr>
            <p:cNvPicPr>
              <a:picLocks noChangeAspect="1"/>
            </p:cNvPicPr>
            <p:nvPr/>
          </p:nvPicPr>
          <p:blipFill>
            <a:blip r:embed="rId10"/>
            <a:stretch>
              <a:fillRect/>
            </a:stretch>
          </p:blipFill>
          <p:spPr>
            <a:xfrm>
              <a:off x="3970057" y="2917416"/>
              <a:ext cx="238051" cy="165915"/>
            </a:xfrm>
            <a:prstGeom prst="rect">
              <a:avLst/>
            </a:prstGeom>
          </p:spPr>
        </p:pic>
      </p:grpSp>
      <p:sp>
        <p:nvSpPr>
          <p:cNvPr id="29" name="矩形: 圓角 28">
            <a:extLst>
              <a:ext uri="{FF2B5EF4-FFF2-40B4-BE49-F238E27FC236}">
                <a16:creationId xmlns:a16="http://schemas.microsoft.com/office/drawing/2014/main" id="{09011EB9-DDBD-4E94-B2BA-022E55C63858}"/>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16452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Gradient Descent</a:t>
            </a: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 可能面對的問題 </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極值</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極值種類</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106182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lang="zh-TW" altLang="en-US" b="1" dirty="0">
                <a:solidFill>
                  <a:srgbClr val="249DCE">
                    <a:lumMod val="75000"/>
                  </a:srgbClr>
                </a:solidFill>
                <a:latin typeface="Microsoft JhengHei UI" panose="020B0604030504040204" pitchFamily="34" charset="-120"/>
                <a:ea typeface="Microsoft JhengHei UI" panose="020B0604030504040204" pitchFamily="34" charset="-120"/>
              </a:rPr>
              <a:t>問題</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342900" lvl="0" indent="-342900">
              <a:buFont typeface="+mj-lt"/>
              <a:buAutoNum type="arabicPeriod"/>
              <a:defRPr/>
            </a:pP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參數的微分 ∂</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L/∂w ≈ 0</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，就是找到極值了嗎？</a:t>
            </a:r>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a:p>
            <a:pPr marL="342900" lvl="0" indent="-342900">
              <a:buFont typeface="+mj-lt"/>
              <a:buAutoNum type="arabicPeriod"/>
              <a:defRPr/>
            </a:pP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η</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的挑選需慎重</a:t>
            </a:r>
            <a:endParaRPr kumimoji="0" lang="zh-TW" altLang="en-US" b="1" i="0" u="none" strike="noStrike" kern="1200" cap="none" spc="0" normalizeH="0" baseline="0" noProof="0" dirty="0">
              <a:ln>
                <a:noFill/>
              </a:ln>
              <a:solidFill>
                <a:schemeClr val="accent6">
                  <a:lumMod val="10000"/>
                </a:schemeClr>
              </a:solidFill>
              <a:effectLst/>
              <a:highlight>
                <a:srgbClr val="FFFFFF"/>
              </a:highlight>
              <a:uLnTx/>
              <a:uFillTx/>
              <a:latin typeface="微軟正黑體" panose="020B0604030504040204" pitchFamily="34" charset="-120"/>
              <a:ea typeface="微軟正黑體" panose="020B0604030504040204" pitchFamily="34" charset="-120"/>
            </a:endParaRPr>
          </a:p>
        </p:txBody>
      </p:sp>
      <p:sp>
        <p:nvSpPr>
          <p:cNvPr id="18" name="矩形 17">
            <a:extLst>
              <a:ext uri="{FF2B5EF4-FFF2-40B4-BE49-F238E27FC236}">
                <a16:creationId xmlns:a16="http://schemas.microsoft.com/office/drawing/2014/main" id="{969EAAE3-C7E9-464C-AB39-0730457E2B43}"/>
              </a:ext>
            </a:extLst>
          </p:cNvPr>
          <p:cNvSpPr/>
          <p:nvPr/>
        </p:nvSpPr>
        <p:spPr>
          <a:xfrm>
            <a:off x="6680719" y="4850702"/>
            <a:ext cx="5262464" cy="1232858"/>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511144" y="4907166"/>
            <a:ext cx="438538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有眾多維度 </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(higher dimension) </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時，遇到</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Local Minima</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的機會相對 稀少因此，當</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Gradient Descent ≈ 0 </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且訓練結果不佳時，通常 會稱遇到了</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Critical point(</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臨界點</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，而非</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local minima</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或 </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saddle point</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837176" y="5090661"/>
            <a:ext cx="598012" cy="642694"/>
          </a:xfrm>
          <a:prstGeom prst="rect">
            <a:avLst/>
          </a:prstGeom>
        </p:spPr>
      </p:pic>
      <p:pic>
        <p:nvPicPr>
          <p:cNvPr id="2" name="圖片 1">
            <a:extLst>
              <a:ext uri="{FF2B5EF4-FFF2-40B4-BE49-F238E27FC236}">
                <a16:creationId xmlns:a16="http://schemas.microsoft.com/office/drawing/2014/main" id="{3344E88D-4309-483B-8582-EBC836393E9C}"/>
              </a:ext>
            </a:extLst>
          </p:cNvPr>
          <p:cNvPicPr>
            <a:picLocks noChangeAspect="1"/>
          </p:cNvPicPr>
          <p:nvPr/>
        </p:nvPicPr>
        <p:blipFill>
          <a:blip r:embed="rId4"/>
          <a:stretch>
            <a:fillRect/>
          </a:stretch>
        </p:blipFill>
        <p:spPr>
          <a:xfrm>
            <a:off x="465869" y="3399381"/>
            <a:ext cx="5972253" cy="2258061"/>
          </a:xfrm>
          <a:prstGeom prst="rect">
            <a:avLst/>
          </a:prstGeom>
        </p:spPr>
      </p:pic>
      <p:sp>
        <p:nvSpPr>
          <p:cNvPr id="21" name="矩形 20">
            <a:extLst>
              <a:ext uri="{FF2B5EF4-FFF2-40B4-BE49-F238E27FC236}">
                <a16:creationId xmlns:a16="http://schemas.microsoft.com/office/drawing/2014/main" id="{36BF1FF2-D61D-4484-BCD6-1DD6774C9130}"/>
              </a:ext>
            </a:extLst>
          </p:cNvPr>
          <p:cNvSpPr/>
          <p:nvPr/>
        </p:nvSpPr>
        <p:spPr>
          <a:xfrm>
            <a:off x="4534677" y="5728997"/>
            <a:ext cx="783772" cy="3359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latin typeface="微軟正黑體" panose="020B0604030504040204" pitchFamily="34" charset="-120"/>
                <a:ea typeface="微軟正黑體" panose="020B0604030504040204" pitchFamily="34" charset="-120"/>
              </a:rPr>
              <a:t>Local </a:t>
            </a:r>
          </a:p>
          <a:p>
            <a:pPr algn="ctr"/>
            <a:r>
              <a:rPr lang="en-US" altLang="zh-TW" sz="1200" b="1" dirty="0">
                <a:latin typeface="微軟正黑體" panose="020B0604030504040204" pitchFamily="34" charset="-120"/>
                <a:ea typeface="微軟正黑體" panose="020B0604030504040204" pitchFamily="34" charset="-120"/>
              </a:rPr>
              <a:t>Optimal</a:t>
            </a:r>
            <a:endParaRPr lang="zh-TW" altLang="en-US" sz="1200" b="1" dirty="0">
              <a:latin typeface="微軟正黑體" panose="020B0604030504040204" pitchFamily="34" charset="-120"/>
              <a:ea typeface="微軟正黑體" panose="020B0604030504040204" pitchFamily="34" charset="-120"/>
            </a:endParaRPr>
          </a:p>
        </p:txBody>
      </p:sp>
      <p:sp>
        <p:nvSpPr>
          <p:cNvPr id="22" name="矩形 21">
            <a:extLst>
              <a:ext uri="{FF2B5EF4-FFF2-40B4-BE49-F238E27FC236}">
                <a16:creationId xmlns:a16="http://schemas.microsoft.com/office/drawing/2014/main" id="{185B4518-39A4-4ADA-97DD-7D99602EB79E}"/>
              </a:ext>
            </a:extLst>
          </p:cNvPr>
          <p:cNvSpPr/>
          <p:nvPr/>
        </p:nvSpPr>
        <p:spPr>
          <a:xfrm>
            <a:off x="5393093" y="5728997"/>
            <a:ext cx="783772" cy="335902"/>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latin typeface="微軟正黑體" panose="020B0604030504040204" pitchFamily="34" charset="-120"/>
                <a:ea typeface="微軟正黑體" panose="020B0604030504040204" pitchFamily="34" charset="-120"/>
              </a:rPr>
              <a:t>Global</a:t>
            </a:r>
          </a:p>
          <a:p>
            <a:pPr algn="ctr"/>
            <a:r>
              <a:rPr lang="en-US" altLang="zh-TW" sz="1200" b="1" dirty="0">
                <a:latin typeface="微軟正黑體" panose="020B0604030504040204" pitchFamily="34" charset="-120"/>
                <a:ea typeface="微軟正黑體" panose="020B0604030504040204" pitchFamily="34" charset="-120"/>
              </a:rPr>
              <a:t>Optimal</a:t>
            </a:r>
            <a:endParaRPr lang="zh-TW" altLang="en-US" sz="1200" b="1" dirty="0">
              <a:latin typeface="微軟正黑體" panose="020B0604030504040204" pitchFamily="34" charset="-120"/>
              <a:ea typeface="微軟正黑體" panose="020B0604030504040204" pitchFamily="34" charset="-120"/>
            </a:endParaRPr>
          </a:p>
        </p:txBody>
      </p:sp>
      <p:grpSp>
        <p:nvGrpSpPr>
          <p:cNvPr id="9" name="群組 8">
            <a:extLst>
              <a:ext uri="{FF2B5EF4-FFF2-40B4-BE49-F238E27FC236}">
                <a16:creationId xmlns:a16="http://schemas.microsoft.com/office/drawing/2014/main" id="{6BEA3778-B01C-4E5C-92A8-060721103025}"/>
              </a:ext>
            </a:extLst>
          </p:cNvPr>
          <p:cNvGrpSpPr/>
          <p:nvPr/>
        </p:nvGrpSpPr>
        <p:grpSpPr>
          <a:xfrm>
            <a:off x="7483152" y="1286771"/>
            <a:ext cx="4105469" cy="3275900"/>
            <a:chOff x="7511143" y="2723685"/>
            <a:chExt cx="4105469" cy="3275900"/>
          </a:xfrm>
        </p:grpSpPr>
        <p:pic>
          <p:nvPicPr>
            <p:cNvPr id="5" name="圖片 4">
              <a:extLst>
                <a:ext uri="{FF2B5EF4-FFF2-40B4-BE49-F238E27FC236}">
                  <a16:creationId xmlns:a16="http://schemas.microsoft.com/office/drawing/2014/main" id="{E9054AEB-71EB-4C66-A6FB-BA287459E452}"/>
                </a:ext>
              </a:extLst>
            </p:cNvPr>
            <p:cNvPicPr>
              <a:picLocks noChangeAspect="1"/>
            </p:cNvPicPr>
            <p:nvPr/>
          </p:nvPicPr>
          <p:blipFill>
            <a:blip r:embed="rId5"/>
            <a:stretch>
              <a:fillRect/>
            </a:stretch>
          </p:blipFill>
          <p:spPr>
            <a:xfrm>
              <a:off x="7511143" y="2723685"/>
              <a:ext cx="4105469" cy="3058574"/>
            </a:xfrm>
            <a:prstGeom prst="rect">
              <a:avLst/>
            </a:prstGeom>
          </p:spPr>
        </p:pic>
        <p:sp>
          <p:nvSpPr>
            <p:cNvPr id="24" name="矩形 23">
              <a:extLst>
                <a:ext uri="{FF2B5EF4-FFF2-40B4-BE49-F238E27FC236}">
                  <a16:creationId xmlns:a16="http://schemas.microsoft.com/office/drawing/2014/main" id="{C1ED7CB5-36D8-498A-89A7-AEB1CA301AE5}"/>
                </a:ext>
              </a:extLst>
            </p:cNvPr>
            <p:cNvSpPr/>
            <p:nvPr/>
          </p:nvSpPr>
          <p:spPr>
            <a:xfrm>
              <a:off x="10384971" y="5663683"/>
              <a:ext cx="783772" cy="335902"/>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latin typeface="微軟正黑體" panose="020B0604030504040204" pitchFamily="34" charset="-120"/>
                  <a:ea typeface="微軟正黑體" panose="020B0604030504040204" pitchFamily="34" charset="-120"/>
                </a:rPr>
                <a:t>Global</a:t>
              </a:r>
            </a:p>
            <a:p>
              <a:pPr algn="ctr"/>
              <a:r>
                <a:rPr lang="en-US" altLang="zh-TW" sz="1200" b="1" dirty="0">
                  <a:latin typeface="微軟正黑體" panose="020B0604030504040204" pitchFamily="34" charset="-120"/>
                  <a:ea typeface="微軟正黑體" panose="020B0604030504040204" pitchFamily="34" charset="-120"/>
                </a:rPr>
                <a:t>Optimal</a:t>
              </a:r>
              <a:endParaRPr lang="zh-TW" altLang="en-US" sz="1200" b="1" dirty="0">
                <a:latin typeface="微軟正黑體" panose="020B0604030504040204" pitchFamily="34" charset="-120"/>
                <a:ea typeface="微軟正黑體" panose="020B0604030504040204" pitchFamily="34" charset="-120"/>
              </a:endParaRPr>
            </a:p>
          </p:txBody>
        </p:sp>
        <p:sp>
          <p:nvSpPr>
            <p:cNvPr id="26" name="矩形 25">
              <a:extLst>
                <a:ext uri="{FF2B5EF4-FFF2-40B4-BE49-F238E27FC236}">
                  <a16:creationId xmlns:a16="http://schemas.microsoft.com/office/drawing/2014/main" id="{4BFDBCB7-078D-4125-9AFC-711D1A3C37D3}"/>
                </a:ext>
              </a:extLst>
            </p:cNvPr>
            <p:cNvSpPr/>
            <p:nvPr/>
          </p:nvSpPr>
          <p:spPr>
            <a:xfrm>
              <a:off x="7987004" y="5477070"/>
              <a:ext cx="783772" cy="3359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latin typeface="微軟正黑體" panose="020B0604030504040204" pitchFamily="34" charset="-120"/>
                  <a:ea typeface="微軟正黑體" panose="020B0604030504040204" pitchFamily="34" charset="-120"/>
                </a:rPr>
                <a:t>Local </a:t>
              </a:r>
            </a:p>
            <a:p>
              <a:pPr algn="ctr"/>
              <a:r>
                <a:rPr lang="en-US" altLang="zh-TW" sz="1200" b="1" dirty="0">
                  <a:latin typeface="微軟正黑體" panose="020B0604030504040204" pitchFamily="34" charset="-120"/>
                  <a:ea typeface="微軟正黑體" panose="020B0604030504040204" pitchFamily="34" charset="-120"/>
                </a:rPr>
                <a:t>Optimal</a:t>
              </a:r>
              <a:endParaRPr lang="zh-TW" altLang="en-US" sz="1200" b="1" dirty="0">
                <a:latin typeface="微軟正黑體" panose="020B0604030504040204" pitchFamily="34" charset="-120"/>
                <a:ea typeface="微軟正黑體" panose="020B0604030504040204" pitchFamily="34" charset="-120"/>
              </a:endParaRPr>
            </a:p>
          </p:txBody>
        </p:sp>
        <p:sp>
          <p:nvSpPr>
            <p:cNvPr id="6" name="橢圓 5">
              <a:extLst>
                <a:ext uri="{FF2B5EF4-FFF2-40B4-BE49-F238E27FC236}">
                  <a16:creationId xmlns:a16="http://schemas.microsoft.com/office/drawing/2014/main" id="{3DBCBA33-A94E-4D35-9B6F-F763CF3DCB3D}"/>
                </a:ext>
              </a:extLst>
            </p:cNvPr>
            <p:cNvSpPr/>
            <p:nvPr/>
          </p:nvSpPr>
          <p:spPr>
            <a:xfrm>
              <a:off x="9909110" y="4805265"/>
              <a:ext cx="149290" cy="1492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84C70AAA-FF89-42AD-9458-0A107C88C4B7}"/>
                </a:ext>
              </a:extLst>
            </p:cNvPr>
            <p:cNvSpPr/>
            <p:nvPr/>
          </p:nvSpPr>
          <p:spPr>
            <a:xfrm>
              <a:off x="9004041" y="3331028"/>
              <a:ext cx="149290" cy="1492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24AC7E34-8DF3-4846-8E5B-567E7E495C36}"/>
                </a:ext>
              </a:extLst>
            </p:cNvPr>
            <p:cNvSpPr txBox="1"/>
            <p:nvPr/>
          </p:nvSpPr>
          <p:spPr>
            <a:xfrm>
              <a:off x="8723259" y="3029856"/>
              <a:ext cx="723275"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起始點</a:t>
              </a:r>
            </a:p>
          </p:txBody>
        </p:sp>
        <p:sp>
          <p:nvSpPr>
            <p:cNvPr id="29" name="文字方塊 28">
              <a:extLst>
                <a:ext uri="{FF2B5EF4-FFF2-40B4-BE49-F238E27FC236}">
                  <a16:creationId xmlns:a16="http://schemas.microsoft.com/office/drawing/2014/main" id="{03FB533B-FCB3-44B5-9FFD-DB3349D5AE90}"/>
                </a:ext>
              </a:extLst>
            </p:cNvPr>
            <p:cNvSpPr txBox="1"/>
            <p:nvPr/>
          </p:nvSpPr>
          <p:spPr>
            <a:xfrm>
              <a:off x="10076198" y="4718698"/>
              <a:ext cx="543739"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終點</a:t>
              </a:r>
            </a:p>
          </p:txBody>
        </p:sp>
      </p:grpSp>
      <p:grpSp>
        <p:nvGrpSpPr>
          <p:cNvPr id="12" name="群組 11">
            <a:extLst>
              <a:ext uri="{FF2B5EF4-FFF2-40B4-BE49-F238E27FC236}">
                <a16:creationId xmlns:a16="http://schemas.microsoft.com/office/drawing/2014/main" id="{30D0ED11-E44B-4FA6-8AA1-D9FDBEE0D87D}"/>
              </a:ext>
            </a:extLst>
          </p:cNvPr>
          <p:cNvGrpSpPr/>
          <p:nvPr/>
        </p:nvGrpSpPr>
        <p:grpSpPr>
          <a:xfrm>
            <a:off x="84870" y="3430209"/>
            <a:ext cx="6560921" cy="2700913"/>
            <a:chOff x="-113320" y="2911150"/>
            <a:chExt cx="6560921" cy="2700913"/>
          </a:xfrm>
        </p:grpSpPr>
        <p:grpSp>
          <p:nvGrpSpPr>
            <p:cNvPr id="31" name="群組 30">
              <a:extLst>
                <a:ext uri="{FF2B5EF4-FFF2-40B4-BE49-F238E27FC236}">
                  <a16:creationId xmlns:a16="http://schemas.microsoft.com/office/drawing/2014/main" id="{3A36BBC2-AD6E-47E1-B407-4781EF9B61FD}"/>
                </a:ext>
              </a:extLst>
            </p:cNvPr>
            <p:cNvGrpSpPr/>
            <p:nvPr/>
          </p:nvGrpSpPr>
          <p:grpSpPr>
            <a:xfrm>
              <a:off x="-113320" y="2911150"/>
              <a:ext cx="6560921" cy="2700913"/>
              <a:chOff x="1827447" y="1894113"/>
              <a:chExt cx="5926291" cy="2439657"/>
            </a:xfrm>
          </p:grpSpPr>
          <p:pic>
            <p:nvPicPr>
              <p:cNvPr id="32" name="Picture 2" descr="最佳化理論(Optimization Theory) - jimmy-wang - Medium">
                <a:extLst>
                  <a:ext uri="{FF2B5EF4-FFF2-40B4-BE49-F238E27FC236}">
                    <a16:creationId xmlns:a16="http://schemas.microsoft.com/office/drawing/2014/main" id="{48E8EAEC-1169-4721-8322-43E36F00E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7447" y="1894113"/>
                <a:ext cx="5926291" cy="2439657"/>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a:extLst>
                  <a:ext uri="{FF2B5EF4-FFF2-40B4-BE49-F238E27FC236}">
                    <a16:creationId xmlns:a16="http://schemas.microsoft.com/office/drawing/2014/main" id="{DEDF34A6-22C4-4933-B227-5EBF6047B1A5}"/>
                  </a:ext>
                </a:extLst>
              </p:cNvPr>
              <p:cNvSpPr/>
              <p:nvPr/>
            </p:nvSpPr>
            <p:spPr>
              <a:xfrm>
                <a:off x="4889241" y="2397967"/>
                <a:ext cx="345232" cy="184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 name="箭號: 向右 9">
              <a:extLst>
                <a:ext uri="{FF2B5EF4-FFF2-40B4-BE49-F238E27FC236}">
                  <a16:creationId xmlns:a16="http://schemas.microsoft.com/office/drawing/2014/main" id="{38CBAB01-3942-4A67-A3A0-2A999EC3949F}"/>
                </a:ext>
              </a:extLst>
            </p:cNvPr>
            <p:cNvSpPr/>
            <p:nvPr/>
          </p:nvSpPr>
          <p:spPr>
            <a:xfrm>
              <a:off x="3284375" y="3900196"/>
              <a:ext cx="410546" cy="74644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5" name="矩形: 圓角 24">
            <a:extLst>
              <a:ext uri="{FF2B5EF4-FFF2-40B4-BE49-F238E27FC236}">
                <a16:creationId xmlns:a16="http://schemas.microsoft.com/office/drawing/2014/main" id="{78B75B7B-6CF9-43A3-B670-D4E1F2D35DB3}"/>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4331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Gradient Descent</a:t>
            </a: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 可能面對的問題 </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學習率</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學習率</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87447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lang="zh-TW" altLang="en-US" b="1" dirty="0">
                <a:solidFill>
                  <a:srgbClr val="249DCE">
                    <a:lumMod val="75000"/>
                  </a:srgbClr>
                </a:solidFill>
                <a:highlight>
                  <a:srgbClr val="FFFFFF"/>
                </a:highlight>
                <a:latin typeface="Microsoft JhengHei UI" panose="020B0604030504040204" pitchFamily="34" charset="-120"/>
                <a:ea typeface="Microsoft JhengHei UI" panose="020B0604030504040204" pitchFamily="34" charset="-120"/>
              </a:rPr>
              <a:t>注意</a:t>
            </a:r>
            <a:endParaRPr lang="en-US" altLang="zh-TW" b="1" dirty="0">
              <a:solidFill>
                <a:srgbClr val="249DCE">
                  <a:lumMod val="75000"/>
                </a:srgbClr>
              </a:solidFill>
              <a:highlight>
                <a:srgbClr val="FFFFFF"/>
              </a:highlight>
              <a:latin typeface="Microsoft JhengHei UI" panose="020B0604030504040204" pitchFamily="34" charset="-120"/>
              <a:ea typeface="Microsoft JhengHei UI" panose="020B0604030504040204" pitchFamily="34" charset="-120"/>
            </a:endParaRPr>
          </a:p>
          <a:p>
            <a:pPr>
              <a:lnSpc>
                <a:spcPct val="150000"/>
              </a:lnSpc>
              <a:spcBef>
                <a:spcPct val="0"/>
              </a:spcBef>
              <a:defRPr/>
            </a:pPr>
            <a:r>
              <a:rPr lang="en-US" altLang="zh-TW"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η</a:t>
            </a:r>
            <a:r>
              <a:rPr lang="zh-TW" altLang="en-US"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的設定，過大過小都不適宜</a:t>
            </a:r>
            <a:endParaRPr lang="en-US" altLang="zh-TW" b="1" dirty="0">
              <a:solidFill>
                <a:srgbClr val="249DCE">
                  <a:lumMod val="75000"/>
                </a:srgbClr>
              </a:solidFill>
              <a:highlight>
                <a:srgbClr val="FFFFFF"/>
              </a:highlight>
              <a:latin typeface="Microsoft JhengHei UI" panose="020B0604030504040204" pitchFamily="34" charset="-120"/>
              <a:ea typeface="Microsoft JhengHei UI" panose="020B0604030504040204" pitchFamily="34" charset="-120"/>
            </a:endParaRPr>
          </a:p>
        </p:txBody>
      </p:sp>
      <p:sp>
        <p:nvSpPr>
          <p:cNvPr id="18" name="矩形 17">
            <a:extLst>
              <a:ext uri="{FF2B5EF4-FFF2-40B4-BE49-F238E27FC236}">
                <a16:creationId xmlns:a16="http://schemas.microsoft.com/office/drawing/2014/main" id="{969EAAE3-C7E9-464C-AB39-0730457E2B43}"/>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259217" y="4963151"/>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以執行次數或時間為基準 一開始</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η</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設較大，以加快學習速度，隨後逐次調降</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η</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值，使能逐漸逼近極值而不跳脫。</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585249" y="5090662"/>
            <a:ext cx="598012" cy="642694"/>
          </a:xfrm>
          <a:prstGeom prst="rect">
            <a:avLst/>
          </a:prstGeom>
        </p:spPr>
      </p:pic>
      <p:pic>
        <p:nvPicPr>
          <p:cNvPr id="23" name="Picture 8" descr="Story of Optimizer (Part 1). When anyone begins with deep learning… | by  Siddhant Jain | Mar, 2024 | Medium">
            <a:extLst>
              <a:ext uri="{FF2B5EF4-FFF2-40B4-BE49-F238E27FC236}">
                <a16:creationId xmlns:a16="http://schemas.microsoft.com/office/drawing/2014/main" id="{5EA8301B-5302-4F48-9891-312F84479A5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87830" y="2134378"/>
            <a:ext cx="5234472" cy="39258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derstanding Learning Rate. Originally published at OpenGenus IQ. | by  Aditya Rakhecha | Towards Data Science">
            <a:extLst>
              <a:ext uri="{FF2B5EF4-FFF2-40B4-BE49-F238E27FC236}">
                <a16:creationId xmlns:a16="http://schemas.microsoft.com/office/drawing/2014/main" id="{C6FDE868-384A-414E-819D-0D84C47ED29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382627" y="2220688"/>
            <a:ext cx="2286204" cy="20620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Learning Rate Finder Technique: How Reliable Is It?">
            <a:extLst>
              <a:ext uri="{FF2B5EF4-FFF2-40B4-BE49-F238E27FC236}">
                <a16:creationId xmlns:a16="http://schemas.microsoft.com/office/drawing/2014/main" id="{650D7691-C751-4546-BF1C-82BA37F9BC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129" y="2258011"/>
            <a:ext cx="3037321" cy="2011039"/>
          </a:xfrm>
          <a:prstGeom prst="rect">
            <a:avLst/>
          </a:prstGeom>
          <a:noFill/>
          <a:extLst>
            <a:ext uri="{909E8E84-426E-40DD-AFC4-6F175D3DCCD1}">
              <a14:hiddenFill xmlns:a14="http://schemas.microsoft.com/office/drawing/2010/main">
                <a:solidFill>
                  <a:srgbClr val="FFFFFF"/>
                </a:solidFill>
              </a14:hiddenFill>
            </a:ext>
          </a:extLst>
        </p:spPr>
      </p:pic>
      <p:sp>
        <p:nvSpPr>
          <p:cNvPr id="25" name="文字方塊 24">
            <a:extLst>
              <a:ext uri="{FF2B5EF4-FFF2-40B4-BE49-F238E27FC236}">
                <a16:creationId xmlns:a16="http://schemas.microsoft.com/office/drawing/2014/main" id="{08688489-75D1-4D56-8358-10592A360EAD}"/>
              </a:ext>
            </a:extLst>
          </p:cNvPr>
          <p:cNvSpPr txBox="1"/>
          <p:nvPr/>
        </p:nvSpPr>
        <p:spPr>
          <a:xfrm>
            <a:off x="1398729" y="6006320"/>
            <a:ext cx="3895618" cy="307777"/>
          </a:xfrm>
          <a:prstGeom prst="rect">
            <a:avLst/>
          </a:prstGeom>
          <a:noFill/>
        </p:spPr>
        <p:txBody>
          <a:bodyPr wrap="none" rtlCol="0">
            <a:spAutoFit/>
          </a:bodyPr>
          <a:lstStyle/>
          <a:p>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Loss function </a:t>
            </a: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在不同學習率下的參數更新模式</a:t>
            </a:r>
          </a:p>
        </p:txBody>
      </p:sp>
      <p:sp>
        <p:nvSpPr>
          <p:cNvPr id="30" name="文字方塊 29">
            <a:extLst>
              <a:ext uri="{FF2B5EF4-FFF2-40B4-BE49-F238E27FC236}">
                <a16:creationId xmlns:a16="http://schemas.microsoft.com/office/drawing/2014/main" id="{EA9DB369-F737-47CB-B865-AE936325E5AA}"/>
              </a:ext>
            </a:extLst>
          </p:cNvPr>
          <p:cNvSpPr txBox="1"/>
          <p:nvPr/>
        </p:nvSpPr>
        <p:spPr>
          <a:xfrm>
            <a:off x="6745170" y="4373463"/>
            <a:ext cx="2048959"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訓練次數 </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vs </a:t>
            </a: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訓練 </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Loss  </a:t>
            </a:r>
            <a:endParaRPr lang="zh-TW" altLang="en-US" sz="14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31" name="文字方塊 30">
            <a:extLst>
              <a:ext uri="{FF2B5EF4-FFF2-40B4-BE49-F238E27FC236}">
                <a16:creationId xmlns:a16="http://schemas.microsoft.com/office/drawing/2014/main" id="{D4C0C3C6-02C7-4669-AF2A-7124005566F1}"/>
              </a:ext>
            </a:extLst>
          </p:cNvPr>
          <p:cNvSpPr txBox="1"/>
          <p:nvPr/>
        </p:nvSpPr>
        <p:spPr>
          <a:xfrm>
            <a:off x="9591007" y="4373463"/>
            <a:ext cx="1869423"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訓練 </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Loss</a:t>
            </a: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vs </a:t>
            </a: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學習率</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  </a:t>
            </a:r>
            <a:endParaRPr lang="zh-TW" altLang="en-US" sz="14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5" name="矩形: 圓角 14">
            <a:extLst>
              <a:ext uri="{FF2B5EF4-FFF2-40B4-BE49-F238E27FC236}">
                <a16:creationId xmlns:a16="http://schemas.microsoft.com/office/drawing/2014/main" id="{11BC1AE5-2F66-42A0-953E-FC61740E74A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24328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圓角 61">
            <a:extLst>
              <a:ext uri="{FF2B5EF4-FFF2-40B4-BE49-F238E27FC236}">
                <a16:creationId xmlns:a16="http://schemas.microsoft.com/office/drawing/2014/main" id="{13B2432C-D248-44CA-87AC-4EAAEC414661}"/>
              </a:ext>
            </a:extLst>
          </p:cNvPr>
          <p:cNvSpPr/>
          <p:nvPr/>
        </p:nvSpPr>
        <p:spPr>
          <a:xfrm>
            <a:off x="6214598" y="1484784"/>
            <a:ext cx="1904199" cy="3858790"/>
          </a:xfrm>
          <a:prstGeom prst="roundRect">
            <a:avLst>
              <a:gd name="adj" fmla="val 347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04" name="矩形: 圓角 103">
            <a:extLst>
              <a:ext uri="{FF2B5EF4-FFF2-40B4-BE49-F238E27FC236}">
                <a16:creationId xmlns:a16="http://schemas.microsoft.com/office/drawing/2014/main" id="{351ADA2C-DF5C-3B7E-8C9E-5599A1AC5FD8}"/>
              </a:ext>
            </a:extLst>
          </p:cNvPr>
          <p:cNvSpPr/>
          <p:nvPr/>
        </p:nvSpPr>
        <p:spPr>
          <a:xfrm>
            <a:off x="1021408" y="1491834"/>
            <a:ext cx="2848228" cy="3851303"/>
          </a:xfrm>
          <a:prstGeom prst="roundRect">
            <a:avLst>
              <a:gd name="adj" fmla="val 216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圓角 4">
            <a:extLst>
              <a:ext uri="{FF2B5EF4-FFF2-40B4-BE49-F238E27FC236}">
                <a16:creationId xmlns:a16="http://schemas.microsoft.com/office/drawing/2014/main" id="{677CEEF2-2463-377B-9FD5-6D4E36DA4B11}"/>
              </a:ext>
            </a:extLst>
          </p:cNvPr>
          <p:cNvSpPr/>
          <p:nvPr/>
        </p:nvSpPr>
        <p:spPr>
          <a:xfrm>
            <a:off x="1616593" y="2196903"/>
            <a:ext cx="1501895" cy="63304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Have enough data?</a:t>
            </a:r>
            <a:endPar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1" name="文字方塊 50">
            <a:extLst>
              <a:ext uri="{FF2B5EF4-FFF2-40B4-BE49-F238E27FC236}">
                <a16:creationId xmlns:a16="http://schemas.microsoft.com/office/drawing/2014/main" id="{A31611F7-7656-402F-F977-C3B1ED16B909}"/>
              </a:ext>
            </a:extLst>
          </p:cNvPr>
          <p:cNvSpPr txBox="1"/>
          <p:nvPr/>
        </p:nvSpPr>
        <p:spPr>
          <a:xfrm>
            <a:off x="1558699" y="2923475"/>
            <a:ext cx="16529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82828"/>
                </a:solidFill>
                <a:effectLst/>
                <a:uLnTx/>
                <a:uFillTx/>
                <a:latin typeface="微軟正黑體" panose="020B0604030504040204" pitchFamily="34" charset="-120"/>
                <a:ea typeface="微軟正黑體" panose="020B0604030504040204" pitchFamily="34" charset="-120"/>
                <a:cs typeface="+mn-cs"/>
              </a:rPr>
              <a:t>需求釐清</a:t>
            </a:r>
          </a:p>
        </p:txBody>
      </p:sp>
      <p:sp>
        <p:nvSpPr>
          <p:cNvPr id="113" name="矩形: 圓角 112">
            <a:extLst>
              <a:ext uri="{FF2B5EF4-FFF2-40B4-BE49-F238E27FC236}">
                <a16:creationId xmlns:a16="http://schemas.microsoft.com/office/drawing/2014/main" id="{01828D9A-DEE4-F2BD-83FB-50EE71CC7C3F}"/>
              </a:ext>
            </a:extLst>
          </p:cNvPr>
          <p:cNvSpPr/>
          <p:nvPr/>
        </p:nvSpPr>
        <p:spPr>
          <a:xfrm>
            <a:off x="1021408" y="1484784"/>
            <a:ext cx="2848228" cy="522204"/>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提取資料</a:t>
            </a:r>
            <a:endPar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a:t>
            </a:r>
            <a:r>
              <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Extract</a:t>
            </a:r>
            <a:r>
              <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a:t>
            </a:r>
            <a:endParaRPr kumimoji="0" lang="zh-TW" altLang="en-US" sz="16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4">
            <a:extLst>
              <a:ext uri="{FF2B5EF4-FFF2-40B4-BE49-F238E27FC236}">
                <a16:creationId xmlns:a16="http://schemas.microsoft.com/office/drawing/2014/main" id="{B489D0A3-AC89-4F39-9DE4-5BABF80F6DB9}"/>
              </a:ext>
            </a:extLst>
          </p:cNvPr>
          <p:cNvSpPr/>
          <p:nvPr/>
        </p:nvSpPr>
        <p:spPr>
          <a:xfrm>
            <a:off x="1550075" y="3421006"/>
            <a:ext cx="1716212" cy="597871"/>
          </a:xfrm>
          <a:prstGeom prst="diamon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可行性評估</a:t>
            </a:r>
            <a:endPar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4" name="矩形: 圓角 4">
            <a:extLst>
              <a:ext uri="{FF2B5EF4-FFF2-40B4-BE49-F238E27FC236}">
                <a16:creationId xmlns:a16="http://schemas.microsoft.com/office/drawing/2014/main" id="{5E164E4E-27D8-466A-9879-034E221986C3}"/>
              </a:ext>
            </a:extLst>
          </p:cNvPr>
          <p:cNvSpPr/>
          <p:nvPr/>
        </p:nvSpPr>
        <p:spPr>
          <a:xfrm>
            <a:off x="1656648" y="4411327"/>
            <a:ext cx="1501895" cy="63304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altLang="zh-TW"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Improve Label, data, or model?</a:t>
            </a:r>
            <a:endParaRPr kumimoji="0" lang="zh-TW" altLang="en-US"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28" name="接點: 肘形 16">
            <a:extLst>
              <a:ext uri="{FF2B5EF4-FFF2-40B4-BE49-F238E27FC236}">
                <a16:creationId xmlns:a16="http://schemas.microsoft.com/office/drawing/2014/main" id="{DC348568-B8EC-0FD4-2430-55A7721BCB86}"/>
              </a:ext>
            </a:extLst>
          </p:cNvPr>
          <p:cNvCxnSpPr>
            <a:cxnSpLocks/>
            <a:stCxn id="5" idx="3"/>
            <a:endCxn id="20" idx="0"/>
          </p:cNvCxnSpPr>
          <p:nvPr/>
        </p:nvCxnSpPr>
        <p:spPr>
          <a:xfrm flipH="1">
            <a:off x="2408181" y="2513426"/>
            <a:ext cx="710306" cy="907580"/>
          </a:xfrm>
          <a:prstGeom prst="bentConnector4">
            <a:avLst>
              <a:gd name="adj1" fmla="val -16092"/>
              <a:gd name="adj2" fmla="val 85943"/>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接點: 肘形 16">
            <a:extLst>
              <a:ext uri="{FF2B5EF4-FFF2-40B4-BE49-F238E27FC236}">
                <a16:creationId xmlns:a16="http://schemas.microsoft.com/office/drawing/2014/main" id="{DF913CC8-EFFC-207A-91E4-114E481C081B}"/>
              </a:ext>
            </a:extLst>
          </p:cNvPr>
          <p:cNvCxnSpPr>
            <a:cxnSpLocks/>
            <a:stCxn id="20" idx="2"/>
            <a:endCxn id="24" idx="0"/>
          </p:cNvCxnSpPr>
          <p:nvPr/>
        </p:nvCxnSpPr>
        <p:spPr>
          <a:xfrm rot="5400000">
            <a:off x="2211663" y="4214809"/>
            <a:ext cx="392450" cy="58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108">
            <a:extLst>
              <a:ext uri="{FF2B5EF4-FFF2-40B4-BE49-F238E27FC236}">
                <a16:creationId xmlns:a16="http://schemas.microsoft.com/office/drawing/2014/main" id="{1283E7C5-5D69-1AC5-CE6E-B284CD79C655}"/>
              </a:ext>
            </a:extLst>
          </p:cNvPr>
          <p:cNvSpPr txBox="1"/>
          <p:nvPr/>
        </p:nvSpPr>
        <p:spPr>
          <a:xfrm>
            <a:off x="1039701" y="3393904"/>
            <a:ext cx="4234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N</a:t>
            </a:r>
            <a:endParaRPr kumimoji="0" lang="zh-TW" altLang="en-US"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145">
            <a:extLst>
              <a:ext uri="{FF2B5EF4-FFF2-40B4-BE49-F238E27FC236}">
                <a16:creationId xmlns:a16="http://schemas.microsoft.com/office/drawing/2014/main" id="{4528F0ED-A393-BD1B-0207-D6E2390A5B05}"/>
              </a:ext>
            </a:extLst>
          </p:cNvPr>
          <p:cNvSpPr txBox="1"/>
          <p:nvPr/>
        </p:nvSpPr>
        <p:spPr>
          <a:xfrm>
            <a:off x="2339837" y="4073790"/>
            <a:ext cx="4234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Y</a:t>
            </a:r>
            <a:endParaRPr kumimoji="0" lang="zh-TW" altLang="en-US"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p:txBody>
      </p:sp>
      <p:sp>
        <p:nvSpPr>
          <p:cNvPr id="44" name="標題 1">
            <a:extLst>
              <a:ext uri="{FF2B5EF4-FFF2-40B4-BE49-F238E27FC236}">
                <a16:creationId xmlns:a16="http://schemas.microsoft.com/office/drawing/2014/main" id="{1848611C-D6FA-4D3D-9503-A0E93C1C0FB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資料前處理流程圖</a:t>
            </a:r>
          </a:p>
        </p:txBody>
      </p:sp>
      <p:sp>
        <p:nvSpPr>
          <p:cNvPr id="45" name="矩形: 圓角 44">
            <a:extLst>
              <a:ext uri="{FF2B5EF4-FFF2-40B4-BE49-F238E27FC236}">
                <a16:creationId xmlns:a16="http://schemas.microsoft.com/office/drawing/2014/main" id="{66B43BF0-EA20-4BC8-8150-7EC64DDCA551}"/>
              </a:ext>
            </a:extLst>
          </p:cNvPr>
          <p:cNvSpPr/>
          <p:nvPr/>
        </p:nvSpPr>
        <p:spPr>
          <a:xfrm>
            <a:off x="3949343" y="1485674"/>
            <a:ext cx="2222857" cy="3863674"/>
          </a:xfrm>
          <a:prstGeom prst="roundRect">
            <a:avLst>
              <a:gd name="adj" fmla="val 190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7" name="矩形: 圓角 46">
            <a:extLst>
              <a:ext uri="{FF2B5EF4-FFF2-40B4-BE49-F238E27FC236}">
                <a16:creationId xmlns:a16="http://schemas.microsoft.com/office/drawing/2014/main" id="{7BFEF81D-0A8A-4BCC-866B-F5C5F7BF77A6}"/>
              </a:ext>
            </a:extLst>
          </p:cNvPr>
          <p:cNvSpPr/>
          <p:nvPr/>
        </p:nvSpPr>
        <p:spPr>
          <a:xfrm>
            <a:off x="3956378" y="1479883"/>
            <a:ext cx="4154689" cy="522204"/>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轉換資料</a:t>
            </a:r>
            <a:endPar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mn-cs"/>
                <a:sym typeface="Gill Sans"/>
              </a:rPr>
              <a:t>(Transform)</a:t>
            </a:r>
            <a:endParaRPr kumimoji="0" lang="zh-TW" altLang="en-US" sz="1600" b="1" i="0" u="none" strike="noStrike" kern="120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p:txBody>
      </p:sp>
      <p:cxnSp>
        <p:nvCxnSpPr>
          <p:cNvPr id="3" name="接點: 肘形 22">
            <a:extLst>
              <a:ext uri="{FF2B5EF4-FFF2-40B4-BE49-F238E27FC236}">
                <a16:creationId xmlns:a16="http://schemas.microsoft.com/office/drawing/2014/main" id="{4D7238EA-A283-625F-7744-9081C05D2AEF}"/>
              </a:ext>
            </a:extLst>
          </p:cNvPr>
          <p:cNvCxnSpPr>
            <a:cxnSpLocks/>
            <a:stCxn id="24" idx="3"/>
            <a:endCxn id="48" idx="1"/>
          </p:cNvCxnSpPr>
          <p:nvPr/>
        </p:nvCxnSpPr>
        <p:spPr>
          <a:xfrm flipV="1">
            <a:off x="3158543" y="2493224"/>
            <a:ext cx="1164491" cy="223462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6">
            <a:extLst>
              <a:ext uri="{FF2B5EF4-FFF2-40B4-BE49-F238E27FC236}">
                <a16:creationId xmlns:a16="http://schemas.microsoft.com/office/drawing/2014/main" id="{75B0B398-BE84-4BC4-9CDB-FB318F87D6FF}"/>
              </a:ext>
            </a:extLst>
          </p:cNvPr>
          <p:cNvSpPr/>
          <p:nvPr/>
        </p:nvSpPr>
        <p:spPr>
          <a:xfrm>
            <a:off x="4323034" y="2176701"/>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Very noisy?</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9" name="矩形: 圓角 6">
            <a:extLst>
              <a:ext uri="{FF2B5EF4-FFF2-40B4-BE49-F238E27FC236}">
                <a16:creationId xmlns:a16="http://schemas.microsoft.com/office/drawing/2014/main" id="{4573BC23-26AF-46A1-9917-39D48241F107}"/>
              </a:ext>
            </a:extLst>
          </p:cNvPr>
          <p:cNvSpPr/>
          <p:nvPr/>
        </p:nvSpPr>
        <p:spPr>
          <a:xfrm>
            <a:off x="4323034" y="3177880"/>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Not in a model preferred format</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0" name="矩形: 圓角 6">
            <a:extLst>
              <a:ext uri="{FF2B5EF4-FFF2-40B4-BE49-F238E27FC236}">
                <a16:creationId xmlns:a16="http://schemas.microsoft.com/office/drawing/2014/main" id="{A9915508-4659-4675-A7FB-29172D801275}"/>
              </a:ext>
            </a:extLst>
          </p:cNvPr>
          <p:cNvSpPr/>
          <p:nvPr/>
        </p:nvSpPr>
        <p:spPr>
          <a:xfrm>
            <a:off x="4323034" y="4113984"/>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Hard to learn?</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52" name="接點: 肘形 22">
            <a:extLst>
              <a:ext uri="{FF2B5EF4-FFF2-40B4-BE49-F238E27FC236}">
                <a16:creationId xmlns:a16="http://schemas.microsoft.com/office/drawing/2014/main" id="{C04125B4-F91F-4F67-B351-0F5939C4D977}"/>
              </a:ext>
            </a:extLst>
          </p:cNvPr>
          <p:cNvCxnSpPr>
            <a:cxnSpLocks/>
            <a:stCxn id="24" idx="3"/>
            <a:endCxn id="49" idx="1"/>
          </p:cNvCxnSpPr>
          <p:nvPr/>
        </p:nvCxnSpPr>
        <p:spPr>
          <a:xfrm flipV="1">
            <a:off x="3158543" y="3494403"/>
            <a:ext cx="1164491" cy="1233447"/>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接點: 肘形 22">
            <a:extLst>
              <a:ext uri="{FF2B5EF4-FFF2-40B4-BE49-F238E27FC236}">
                <a16:creationId xmlns:a16="http://schemas.microsoft.com/office/drawing/2014/main" id="{FFFD3FDD-DEB4-414A-92F8-82AF92B9C15D}"/>
              </a:ext>
            </a:extLst>
          </p:cNvPr>
          <p:cNvCxnSpPr>
            <a:cxnSpLocks/>
            <a:stCxn id="24" idx="3"/>
            <a:endCxn id="50" idx="1"/>
          </p:cNvCxnSpPr>
          <p:nvPr/>
        </p:nvCxnSpPr>
        <p:spPr>
          <a:xfrm flipV="1">
            <a:off x="3158543" y="4430507"/>
            <a:ext cx="1164491" cy="297343"/>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接點: 肘形 16">
            <a:extLst>
              <a:ext uri="{FF2B5EF4-FFF2-40B4-BE49-F238E27FC236}">
                <a16:creationId xmlns:a16="http://schemas.microsoft.com/office/drawing/2014/main" id="{C299D492-7205-482E-800B-6516B3031724}"/>
              </a:ext>
            </a:extLst>
          </p:cNvPr>
          <p:cNvCxnSpPr>
            <a:cxnSpLocks/>
            <a:stCxn id="20" idx="1"/>
          </p:cNvCxnSpPr>
          <p:nvPr/>
        </p:nvCxnSpPr>
        <p:spPr>
          <a:xfrm rot="10800000" flipV="1">
            <a:off x="651933" y="3719941"/>
            <a:ext cx="898142" cy="1046791"/>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圓角 62">
            <a:extLst>
              <a:ext uri="{FF2B5EF4-FFF2-40B4-BE49-F238E27FC236}">
                <a16:creationId xmlns:a16="http://schemas.microsoft.com/office/drawing/2014/main" id="{22CB3B7D-9986-4C7C-8012-6BEB444917F9}"/>
              </a:ext>
            </a:extLst>
          </p:cNvPr>
          <p:cNvSpPr/>
          <p:nvPr/>
        </p:nvSpPr>
        <p:spPr>
          <a:xfrm>
            <a:off x="6626324" y="2169874"/>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Data cleaning</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4" name="矩形: 圓角 63">
            <a:extLst>
              <a:ext uri="{FF2B5EF4-FFF2-40B4-BE49-F238E27FC236}">
                <a16:creationId xmlns:a16="http://schemas.microsoft.com/office/drawing/2014/main" id="{24602317-BD30-471B-A795-89F7737D677C}"/>
              </a:ext>
            </a:extLst>
          </p:cNvPr>
          <p:cNvSpPr/>
          <p:nvPr/>
        </p:nvSpPr>
        <p:spPr>
          <a:xfrm>
            <a:off x="6643606" y="4113984"/>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Feature engineering</a:t>
            </a:r>
            <a:endPar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5" name="矩形: 圓角 11">
            <a:extLst>
              <a:ext uri="{FF2B5EF4-FFF2-40B4-BE49-F238E27FC236}">
                <a16:creationId xmlns:a16="http://schemas.microsoft.com/office/drawing/2014/main" id="{04768A0F-9AC1-4F47-B27D-FFA61725F571}"/>
              </a:ext>
            </a:extLst>
          </p:cNvPr>
          <p:cNvSpPr/>
          <p:nvPr/>
        </p:nvSpPr>
        <p:spPr>
          <a:xfrm>
            <a:off x="6640442" y="3177880"/>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Data transformation</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EC6F5F77-F5CE-4722-9B5C-0D63A85BC023}"/>
              </a:ext>
            </a:extLst>
          </p:cNvPr>
          <p:cNvCxnSpPr>
            <a:cxnSpLocks/>
            <a:stCxn id="48" idx="3"/>
            <a:endCxn id="63" idx="1"/>
          </p:cNvCxnSpPr>
          <p:nvPr/>
        </p:nvCxnSpPr>
        <p:spPr>
          <a:xfrm flipV="1">
            <a:off x="5527581" y="2486397"/>
            <a:ext cx="1098743" cy="68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CD050165-AA9F-4544-B771-40A8B7A951F1}"/>
              </a:ext>
            </a:extLst>
          </p:cNvPr>
          <p:cNvCxnSpPr>
            <a:cxnSpLocks/>
            <a:stCxn id="49" idx="3"/>
            <a:endCxn id="65" idx="1"/>
          </p:cNvCxnSpPr>
          <p:nvPr/>
        </p:nvCxnSpPr>
        <p:spPr>
          <a:xfrm>
            <a:off x="5527581" y="3494403"/>
            <a:ext cx="11128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3DB05887-A5D0-4CB9-A006-AEFCEFB9447D}"/>
              </a:ext>
            </a:extLst>
          </p:cNvPr>
          <p:cNvCxnSpPr>
            <a:cxnSpLocks/>
            <a:stCxn id="50" idx="3"/>
            <a:endCxn id="64" idx="1"/>
          </p:cNvCxnSpPr>
          <p:nvPr/>
        </p:nvCxnSpPr>
        <p:spPr>
          <a:xfrm>
            <a:off x="5527581" y="4430507"/>
            <a:ext cx="11160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9A64C5F-2D46-44F1-A70C-8EBF4D9DD674}"/>
              </a:ext>
            </a:extLst>
          </p:cNvPr>
          <p:cNvCxnSpPr>
            <a:cxnSpLocks/>
            <a:stCxn id="48" idx="2"/>
            <a:endCxn id="49" idx="0"/>
          </p:cNvCxnSpPr>
          <p:nvPr/>
        </p:nvCxnSpPr>
        <p:spPr>
          <a:xfrm>
            <a:off x="4925308" y="2809747"/>
            <a:ext cx="0" cy="3681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62C9BD51-F297-4ED9-A81B-7E4A23C6194A}"/>
              </a:ext>
            </a:extLst>
          </p:cNvPr>
          <p:cNvCxnSpPr>
            <a:cxnSpLocks/>
            <a:stCxn id="49" idx="2"/>
            <a:endCxn id="50" idx="0"/>
          </p:cNvCxnSpPr>
          <p:nvPr/>
        </p:nvCxnSpPr>
        <p:spPr>
          <a:xfrm>
            <a:off x="4925308" y="3810926"/>
            <a:ext cx="0" cy="3030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3" name="文字方塊 145">
            <a:extLst>
              <a:ext uri="{FF2B5EF4-FFF2-40B4-BE49-F238E27FC236}">
                <a16:creationId xmlns:a16="http://schemas.microsoft.com/office/drawing/2014/main" id="{8EA79C72-FBE8-4098-B256-3AC379936893}"/>
              </a:ext>
            </a:extLst>
          </p:cNvPr>
          <p:cNvSpPr txBox="1"/>
          <p:nvPr/>
        </p:nvSpPr>
        <p:spPr>
          <a:xfrm>
            <a:off x="4928133" y="2817840"/>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4" name="文字方塊 145">
            <a:extLst>
              <a:ext uri="{FF2B5EF4-FFF2-40B4-BE49-F238E27FC236}">
                <a16:creationId xmlns:a16="http://schemas.microsoft.com/office/drawing/2014/main" id="{1B79C93C-AAB6-4327-9860-8A929BA4B286}"/>
              </a:ext>
            </a:extLst>
          </p:cNvPr>
          <p:cNvSpPr txBox="1"/>
          <p:nvPr/>
        </p:nvSpPr>
        <p:spPr>
          <a:xfrm>
            <a:off x="5589029" y="2169768"/>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8" name="文字方塊 145">
            <a:extLst>
              <a:ext uri="{FF2B5EF4-FFF2-40B4-BE49-F238E27FC236}">
                <a16:creationId xmlns:a16="http://schemas.microsoft.com/office/drawing/2014/main" id="{0C43BA57-7C4B-4035-ABDC-E59E954F2131}"/>
              </a:ext>
            </a:extLst>
          </p:cNvPr>
          <p:cNvSpPr txBox="1"/>
          <p:nvPr/>
        </p:nvSpPr>
        <p:spPr>
          <a:xfrm>
            <a:off x="5589029" y="3177880"/>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0" name="文字方塊 145">
            <a:extLst>
              <a:ext uri="{FF2B5EF4-FFF2-40B4-BE49-F238E27FC236}">
                <a16:creationId xmlns:a16="http://schemas.microsoft.com/office/drawing/2014/main" id="{889B96D4-3862-4908-BFFA-DFFC4D84509C}"/>
              </a:ext>
            </a:extLst>
          </p:cNvPr>
          <p:cNvSpPr txBox="1"/>
          <p:nvPr/>
        </p:nvSpPr>
        <p:spPr>
          <a:xfrm>
            <a:off x="5589029" y="4113984"/>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1" name="文字方塊 145">
            <a:extLst>
              <a:ext uri="{FF2B5EF4-FFF2-40B4-BE49-F238E27FC236}">
                <a16:creationId xmlns:a16="http://schemas.microsoft.com/office/drawing/2014/main" id="{7BFA51E9-E8FB-491F-8D98-638E677F6FE7}"/>
              </a:ext>
            </a:extLst>
          </p:cNvPr>
          <p:cNvSpPr txBox="1"/>
          <p:nvPr/>
        </p:nvSpPr>
        <p:spPr>
          <a:xfrm>
            <a:off x="4928133" y="3825952"/>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3314" name="Picture 2" descr="垃圾- 用户界面和手势图标">
            <a:extLst>
              <a:ext uri="{FF2B5EF4-FFF2-40B4-BE49-F238E27FC236}">
                <a16:creationId xmlns:a16="http://schemas.microsoft.com/office/drawing/2014/main" id="{AA656B03-D1D6-45BE-B8E1-E30C8A2FF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36" y="4869160"/>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a:extLst>
              <a:ext uri="{FF2B5EF4-FFF2-40B4-BE49-F238E27FC236}">
                <a16:creationId xmlns:a16="http://schemas.microsoft.com/office/drawing/2014/main" id="{B91E29F4-2576-4938-A2A3-306C3688AE0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分析前的準備工作</a:t>
            </a:r>
          </a:p>
        </p:txBody>
      </p:sp>
      <p:sp>
        <p:nvSpPr>
          <p:cNvPr id="39" name="矩形 38">
            <a:extLst>
              <a:ext uri="{FF2B5EF4-FFF2-40B4-BE49-F238E27FC236}">
                <a16:creationId xmlns:a16="http://schemas.microsoft.com/office/drawing/2014/main" id="{EC71C7E6-32A8-4D5F-B445-C328B786F361}"/>
              </a:ext>
            </a:extLst>
          </p:cNvPr>
          <p:cNvSpPr/>
          <p:nvPr/>
        </p:nvSpPr>
        <p:spPr>
          <a:xfrm>
            <a:off x="8255000" y="1578170"/>
            <a:ext cx="3589866" cy="3170099"/>
          </a:xfrm>
          <a:prstGeom prst="rect">
            <a:avLst/>
          </a:prstGeom>
        </p:spPr>
        <p:txBody>
          <a:bodyPr wrap="square">
            <a:spAutoFit/>
          </a:bodyPr>
          <a:lstStyle/>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資料前處理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vs. </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特徵工程 </a:t>
            </a:r>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共通點：皆為資料收集完畢後、丟入模型進行處理前的前置工作 </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資料前處理 </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(Data Preprocessing) </a:t>
            </a:r>
          </a:p>
          <a:p>
            <a:pPr marL="285750" indent="-285750">
              <a:buFont typeface="Arial" panose="020B0604020202020204" pitchFamily="34" charset="0"/>
              <a:buChar cha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概念：從資料中檢測、糾正與刪除不良或錯誤的資料之過程 </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目的：讓資料符合執行任務的要求 </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特徵工程 </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(Feature Engineering) </a:t>
            </a:r>
          </a:p>
          <a:p>
            <a:pPr marL="285750" indent="-285750">
              <a:buFont typeface="Arial" panose="020B0604020202020204" pitchFamily="34" charset="0"/>
              <a:buChar cha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概念：將資料轉換為更能代表問題的特徵之過程 </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目的：降低計算成本，提升模型成效</a:t>
            </a:r>
          </a:p>
        </p:txBody>
      </p:sp>
      <p:sp>
        <p:nvSpPr>
          <p:cNvPr id="43" name="矩形: 圓角 42">
            <a:extLst>
              <a:ext uri="{FF2B5EF4-FFF2-40B4-BE49-F238E27FC236}">
                <a16:creationId xmlns:a16="http://schemas.microsoft.com/office/drawing/2014/main" id="{36433A5E-5753-4BBA-A64D-EDB69259325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dirty="0">
                <a:solidFill>
                  <a:srgbClr val="D8D8D8">
                    <a:lumMod val="10000"/>
                  </a:srgbClr>
                </a:solidFill>
                <a:latin typeface="微軟正黑體" panose="020B0604030504040204" pitchFamily="34" charset="-120"/>
                <a:ea typeface="微軟正黑體" panose="020B0604030504040204" pitchFamily="34" charset="-120"/>
              </a:rPr>
              <a:t>資料處理</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94588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Tabular Data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表格資料</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D8D8D8">
                    <a:lumMod val="10000"/>
                  </a:srgbClr>
                </a:solidFill>
                <a:latin typeface="微軟正黑體" panose="020B0604030504040204" pitchFamily="34" charset="-120"/>
                <a:ea typeface="微軟正黑體" panose="020B0604030504040204" pitchFamily="34" charset="-120"/>
              </a:rPr>
              <a:t>結構化資料</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EDEDE400-A6AB-4AB6-B5B3-C2F318950936}"/>
              </a:ext>
            </a:extLst>
          </p:cNvPr>
          <p:cNvSpPr txBox="1"/>
          <p:nvPr/>
        </p:nvSpPr>
        <p:spPr>
          <a:xfrm>
            <a:off x="390523" y="1340768"/>
            <a:ext cx="8361591" cy="377026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定義</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lvl="0">
              <a:defRPr/>
            </a:pP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Tabular data are in the form of a table, feature columns of numeric / categorical / string type </a:t>
            </a:r>
          </a:p>
          <a:p>
            <a:pPr lvl="0">
              <a:defRPr/>
            </a:pP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資料屬性</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lvl="0" indent="-228600">
              <a:buFontTx/>
              <a:buAutoNum type="arabicPeriod"/>
              <a:defRPr/>
            </a:pPr>
            <a:r>
              <a:rPr lang="en-US" altLang="zh-TW" sz="1400" dirty="0">
                <a:solidFill>
                  <a:schemeClr val="accent6">
                    <a:lumMod val="10000"/>
                  </a:schemeClr>
                </a:solidFill>
                <a:highlight>
                  <a:srgbClr val="FFFFFF"/>
                </a:highlight>
              </a:rPr>
              <a:t>Int / float: directly use or bin to unique int values </a:t>
            </a:r>
          </a:p>
          <a:p>
            <a:pPr marL="228600" lvl="0" indent="-228600">
              <a:buFontTx/>
              <a:buAutoNum type="arabicPeriod"/>
              <a:defRPr/>
            </a:pPr>
            <a:endParaRPr lang="en-US" altLang="zh-TW" sz="1400" dirty="0">
              <a:solidFill>
                <a:schemeClr val="accent6">
                  <a:lumMod val="10000"/>
                </a:schemeClr>
              </a:solidFill>
              <a:highlight>
                <a:srgbClr val="FFFFFF"/>
              </a:highlight>
            </a:endParaRPr>
          </a:p>
          <a:p>
            <a:pPr marL="228600" lvl="0" indent="-228600">
              <a:buFontTx/>
              <a:buAutoNum type="arabicPeriod"/>
              <a:defRPr/>
            </a:pPr>
            <a:r>
              <a:rPr lang="en-US" altLang="zh-TW" sz="1400" dirty="0">
                <a:solidFill>
                  <a:schemeClr val="accent6">
                    <a:lumMod val="10000"/>
                  </a:schemeClr>
                </a:solidFill>
                <a:highlight>
                  <a:srgbClr val="FFFFFF"/>
                </a:highlight>
              </a:rPr>
              <a:t>Categorical data: one-hot encoding</a:t>
            </a:r>
          </a:p>
          <a:p>
            <a:pPr marL="628650" lvl="1" indent="-171450">
              <a:buFont typeface="Arial" panose="020B0604020202020204" pitchFamily="34" charset="0"/>
              <a:buChar char="•"/>
              <a:defRPr/>
            </a:pPr>
            <a:r>
              <a:rPr lang="en-US" altLang="zh-TW" sz="1400" dirty="0">
                <a:solidFill>
                  <a:schemeClr val="accent6">
                    <a:lumMod val="10000"/>
                  </a:schemeClr>
                </a:solidFill>
                <a:highlight>
                  <a:srgbClr val="FFFFFF"/>
                </a:highlight>
              </a:rPr>
              <a:t>Map rare categories into “Unknown” </a:t>
            </a:r>
          </a:p>
          <a:p>
            <a:pPr marL="628650" lvl="1" indent="-171450">
              <a:buFont typeface="Arial" panose="020B0604020202020204" pitchFamily="34" charset="0"/>
              <a:buChar char="•"/>
              <a:defRPr/>
            </a:pPr>
            <a:endParaRPr lang="en-US" altLang="zh-TW" sz="1400" dirty="0">
              <a:solidFill>
                <a:schemeClr val="accent6">
                  <a:lumMod val="10000"/>
                </a:schemeClr>
              </a:solidFill>
              <a:highlight>
                <a:srgbClr val="FFFFFF"/>
              </a:highlight>
            </a:endParaRPr>
          </a:p>
          <a:p>
            <a:pPr marL="228600" lvl="0" indent="-228600">
              <a:buFontTx/>
              <a:buAutoNum type="arabicPeriod"/>
              <a:defRPr/>
            </a:pPr>
            <a:r>
              <a:rPr lang="en-US" altLang="zh-TW" sz="1400" dirty="0">
                <a:solidFill>
                  <a:schemeClr val="accent6">
                    <a:lumMod val="10000"/>
                  </a:schemeClr>
                </a:solidFill>
                <a:highlight>
                  <a:srgbClr val="FFFFFF"/>
                </a:highlight>
              </a:rPr>
              <a:t>Date-time: a feature list such as </a:t>
            </a:r>
          </a:p>
          <a:p>
            <a:pPr marL="628650" lvl="1" indent="-171450">
              <a:buFont typeface="Arial" panose="020B0604020202020204" pitchFamily="34" charset="0"/>
              <a:buChar char="•"/>
              <a:defRPr/>
            </a:pPr>
            <a:r>
              <a:rPr lang="en-US" altLang="zh-TW" sz="1400" dirty="0">
                <a:solidFill>
                  <a:schemeClr val="accent6">
                    <a:lumMod val="10000"/>
                  </a:schemeClr>
                </a:solidFill>
                <a:highlight>
                  <a:srgbClr val="FFFFFF"/>
                </a:highlight>
              </a:rPr>
              <a:t>[year, month, day, </a:t>
            </a:r>
            <a:r>
              <a:rPr lang="en-US" altLang="zh-TW" sz="1400" dirty="0" err="1">
                <a:solidFill>
                  <a:schemeClr val="accent6">
                    <a:lumMod val="10000"/>
                  </a:schemeClr>
                </a:solidFill>
                <a:highlight>
                  <a:srgbClr val="FFFFFF"/>
                </a:highlight>
              </a:rPr>
              <a:t>day_of_year</a:t>
            </a:r>
            <a:r>
              <a:rPr lang="en-US" altLang="zh-TW" sz="1400" dirty="0">
                <a:solidFill>
                  <a:schemeClr val="accent6">
                    <a:lumMod val="10000"/>
                  </a:schemeClr>
                </a:solidFill>
                <a:highlight>
                  <a:srgbClr val="FFFFFF"/>
                </a:highlight>
              </a:rPr>
              <a:t>, </a:t>
            </a:r>
            <a:r>
              <a:rPr lang="en-US" altLang="zh-TW" sz="1400" dirty="0" err="1">
                <a:solidFill>
                  <a:schemeClr val="accent6">
                    <a:lumMod val="10000"/>
                  </a:schemeClr>
                </a:solidFill>
                <a:highlight>
                  <a:srgbClr val="FFFFFF"/>
                </a:highlight>
              </a:rPr>
              <a:t>week_of_year</a:t>
            </a:r>
            <a:r>
              <a:rPr lang="en-US" altLang="zh-TW" sz="1400" dirty="0">
                <a:solidFill>
                  <a:schemeClr val="accent6">
                    <a:lumMod val="10000"/>
                  </a:schemeClr>
                </a:solidFill>
                <a:highlight>
                  <a:srgbClr val="FFFFFF"/>
                </a:highlight>
              </a:rPr>
              <a:t>, </a:t>
            </a:r>
            <a:r>
              <a:rPr lang="en-US" altLang="zh-TW" sz="1400" dirty="0" err="1">
                <a:solidFill>
                  <a:schemeClr val="accent6">
                    <a:lumMod val="10000"/>
                  </a:schemeClr>
                </a:solidFill>
                <a:highlight>
                  <a:srgbClr val="FFFFFF"/>
                </a:highlight>
              </a:rPr>
              <a:t>day_of_week</a:t>
            </a:r>
            <a:r>
              <a:rPr lang="en-US" altLang="zh-TW" sz="1400" dirty="0">
                <a:solidFill>
                  <a:schemeClr val="accent6">
                    <a:lumMod val="10000"/>
                  </a:schemeClr>
                </a:solidFill>
                <a:highlight>
                  <a:srgbClr val="FFFFFF"/>
                </a:highlight>
              </a:rPr>
              <a:t>]</a:t>
            </a:r>
          </a:p>
          <a:p>
            <a:pPr marL="628650" lvl="1" indent="-171450">
              <a:buFont typeface="Arial" panose="020B0604020202020204" pitchFamily="34" charset="0"/>
              <a:buChar char="•"/>
              <a:defRPr/>
            </a:pPr>
            <a:endParaRPr lang="en-US" altLang="zh-TW" sz="1400" dirty="0">
              <a:solidFill>
                <a:schemeClr val="accent6">
                  <a:lumMod val="10000"/>
                </a:schemeClr>
              </a:solidFill>
              <a:highlight>
                <a:srgbClr val="FFFFFF"/>
              </a:highlight>
            </a:endParaRPr>
          </a:p>
          <a:p>
            <a:pPr marL="228600" lvl="0" indent="-228600">
              <a:buFontTx/>
              <a:buAutoNum type="arabicPeriod"/>
              <a:defRPr/>
            </a:pPr>
            <a:r>
              <a:rPr lang="en-US" altLang="zh-TW" sz="1400" dirty="0">
                <a:solidFill>
                  <a:schemeClr val="accent6">
                    <a:lumMod val="10000"/>
                  </a:schemeClr>
                </a:solidFill>
                <a:highlight>
                  <a:srgbClr val="FFFFFF"/>
                </a:highlight>
              </a:rPr>
              <a:t>Feature combination: Cartesian product of two feature groups </a:t>
            </a:r>
          </a:p>
          <a:p>
            <a:pPr marL="628650" lvl="1" indent="-171450">
              <a:buFont typeface="Arial" panose="020B0604020202020204" pitchFamily="34" charset="0"/>
              <a:buChar char="•"/>
              <a:defRPr/>
            </a:pPr>
            <a:r>
              <a:rPr lang="en-US" altLang="zh-TW" sz="1400" dirty="0">
                <a:solidFill>
                  <a:schemeClr val="accent6">
                    <a:lumMod val="10000"/>
                  </a:schemeClr>
                </a:solidFill>
                <a:highlight>
                  <a:srgbClr val="FFFFFF"/>
                </a:highlight>
              </a:rPr>
              <a:t>[cat, dog] x [male, female] -&gt; [(cat, male), (cat, female), (dog, male), (dog, female)]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grpSp>
        <p:nvGrpSpPr>
          <p:cNvPr id="8" name="群組 7">
            <a:extLst>
              <a:ext uri="{FF2B5EF4-FFF2-40B4-BE49-F238E27FC236}">
                <a16:creationId xmlns:a16="http://schemas.microsoft.com/office/drawing/2014/main" id="{413A973D-9531-47B0-B6AC-AF191A5F7374}"/>
              </a:ext>
            </a:extLst>
          </p:cNvPr>
          <p:cNvGrpSpPr/>
          <p:nvPr/>
        </p:nvGrpSpPr>
        <p:grpSpPr>
          <a:xfrm>
            <a:off x="8670667" y="3872204"/>
            <a:ext cx="3272515" cy="2276762"/>
            <a:chOff x="8530708" y="3816220"/>
            <a:chExt cx="3272515" cy="2276762"/>
          </a:xfrm>
        </p:grpSpPr>
        <p:pic>
          <p:nvPicPr>
            <p:cNvPr id="2" name="圖片 1">
              <a:extLst>
                <a:ext uri="{FF2B5EF4-FFF2-40B4-BE49-F238E27FC236}">
                  <a16:creationId xmlns:a16="http://schemas.microsoft.com/office/drawing/2014/main" id="{7813AE73-4B4D-4BF0-93BB-022DC3143FCF}"/>
                </a:ext>
              </a:extLst>
            </p:cNvPr>
            <p:cNvPicPr>
              <a:picLocks noChangeAspect="1"/>
            </p:cNvPicPr>
            <p:nvPr/>
          </p:nvPicPr>
          <p:blipFill rotWithShape="1">
            <a:blip r:embed="rId2"/>
            <a:srcRect t="1640" b="-1"/>
            <a:stretch/>
          </p:blipFill>
          <p:spPr>
            <a:xfrm>
              <a:off x="8530708" y="3993502"/>
              <a:ext cx="3235193" cy="2099480"/>
            </a:xfrm>
            <a:prstGeom prst="rect">
              <a:avLst/>
            </a:prstGeom>
          </p:spPr>
        </p:pic>
        <p:sp>
          <p:nvSpPr>
            <p:cNvPr id="4" name="矩形 3">
              <a:extLst>
                <a:ext uri="{FF2B5EF4-FFF2-40B4-BE49-F238E27FC236}">
                  <a16:creationId xmlns:a16="http://schemas.microsoft.com/office/drawing/2014/main" id="{C4ED25CB-1DED-4604-A5EF-A087016170A5}"/>
                </a:ext>
              </a:extLst>
            </p:cNvPr>
            <p:cNvSpPr/>
            <p:nvPr/>
          </p:nvSpPr>
          <p:spPr>
            <a:xfrm>
              <a:off x="11075436" y="3816220"/>
              <a:ext cx="727787"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 name="文字方塊 8">
            <a:extLst>
              <a:ext uri="{FF2B5EF4-FFF2-40B4-BE49-F238E27FC236}">
                <a16:creationId xmlns:a16="http://schemas.microsoft.com/office/drawing/2014/main" id="{38F5E02F-C4C4-4488-894E-1DF9214632D5}"/>
              </a:ext>
            </a:extLst>
          </p:cNvPr>
          <p:cNvSpPr txBox="1"/>
          <p:nvPr/>
        </p:nvSpPr>
        <p:spPr>
          <a:xfrm>
            <a:off x="9740296" y="3710990"/>
            <a:ext cx="902811"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特徵欄位</a:t>
            </a:r>
          </a:p>
        </p:txBody>
      </p:sp>
      <p:sp>
        <p:nvSpPr>
          <p:cNvPr id="10" name="文字方塊 9">
            <a:extLst>
              <a:ext uri="{FF2B5EF4-FFF2-40B4-BE49-F238E27FC236}">
                <a16:creationId xmlns:a16="http://schemas.microsoft.com/office/drawing/2014/main" id="{7E0C1941-043C-4681-86F6-2CEB1FB8FD34}"/>
              </a:ext>
            </a:extLst>
          </p:cNvPr>
          <p:cNvSpPr txBox="1"/>
          <p:nvPr/>
        </p:nvSpPr>
        <p:spPr>
          <a:xfrm>
            <a:off x="11205202" y="3710990"/>
            <a:ext cx="902811"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目標輸出</a:t>
            </a:r>
          </a:p>
        </p:txBody>
      </p:sp>
      <p:sp>
        <p:nvSpPr>
          <p:cNvPr id="11" name="矩形: 圓角 10">
            <a:extLst>
              <a:ext uri="{FF2B5EF4-FFF2-40B4-BE49-F238E27FC236}">
                <a16:creationId xmlns:a16="http://schemas.microsoft.com/office/drawing/2014/main" id="{62148878-B4A1-4468-8C71-441D61B3F83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dirty="0">
                <a:solidFill>
                  <a:srgbClr val="D8D8D8">
                    <a:lumMod val="10000"/>
                  </a:srgbClr>
                </a:solidFill>
                <a:latin typeface="微軟正黑體" panose="020B0604030504040204" pitchFamily="34" charset="-120"/>
                <a:ea typeface="微軟正黑體" panose="020B0604030504040204" pitchFamily="34" charset="-120"/>
              </a:rPr>
              <a:t>資料處理</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69377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群組 48">
            <a:extLst>
              <a:ext uri="{FF2B5EF4-FFF2-40B4-BE49-F238E27FC236}">
                <a16:creationId xmlns:a16="http://schemas.microsoft.com/office/drawing/2014/main" id="{FB75D501-F978-D06F-2829-3CAB3F0CBBCA}"/>
              </a:ext>
            </a:extLst>
          </p:cNvPr>
          <p:cNvGrpSpPr/>
          <p:nvPr/>
        </p:nvGrpSpPr>
        <p:grpSpPr>
          <a:xfrm>
            <a:off x="3562081" y="3144473"/>
            <a:ext cx="8000156" cy="569054"/>
            <a:chOff x="3503712" y="2437022"/>
            <a:chExt cx="8000156" cy="569054"/>
          </a:xfrm>
        </p:grpSpPr>
        <p:sp>
          <p:nvSpPr>
            <p:cNvPr id="50" name="矩形 49">
              <a:extLst>
                <a:ext uri="{FF2B5EF4-FFF2-40B4-BE49-F238E27FC236}">
                  <a16:creationId xmlns:a16="http://schemas.microsoft.com/office/drawing/2014/main" id="{14E48EB6-F62C-8257-3438-8A7FDB74A0B8}"/>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1" name="流程圖: 結束點 50">
              <a:extLst>
                <a:ext uri="{FF2B5EF4-FFF2-40B4-BE49-F238E27FC236}">
                  <a16:creationId xmlns:a16="http://schemas.microsoft.com/office/drawing/2014/main" id="{D27F1478-A093-FA8A-7B5F-9AC062B6BEBB}"/>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2" name="群組 51">
            <a:extLst>
              <a:ext uri="{FF2B5EF4-FFF2-40B4-BE49-F238E27FC236}">
                <a16:creationId xmlns:a16="http://schemas.microsoft.com/office/drawing/2014/main" id="{370A7F6B-7718-108B-7A84-235F544183A5}"/>
              </a:ext>
            </a:extLst>
          </p:cNvPr>
          <p:cNvGrpSpPr/>
          <p:nvPr/>
        </p:nvGrpSpPr>
        <p:grpSpPr>
          <a:xfrm>
            <a:off x="3562081" y="3981911"/>
            <a:ext cx="8000156" cy="569054"/>
            <a:chOff x="3503712" y="2437022"/>
            <a:chExt cx="8000156" cy="569054"/>
          </a:xfrm>
        </p:grpSpPr>
        <p:sp>
          <p:nvSpPr>
            <p:cNvPr id="53" name="矩形 52">
              <a:extLst>
                <a:ext uri="{FF2B5EF4-FFF2-40B4-BE49-F238E27FC236}">
                  <a16:creationId xmlns:a16="http://schemas.microsoft.com/office/drawing/2014/main" id="{4F1152E9-E786-D9EF-B3FC-E2BC6B504B77}"/>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4" name="流程圖: 結束點 53">
              <a:extLst>
                <a:ext uri="{FF2B5EF4-FFF2-40B4-BE49-F238E27FC236}">
                  <a16:creationId xmlns:a16="http://schemas.microsoft.com/office/drawing/2014/main" id="{78B3DA34-6B6A-8113-5A4C-7D6F73E1B813}"/>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5" name="群組 54">
            <a:extLst>
              <a:ext uri="{FF2B5EF4-FFF2-40B4-BE49-F238E27FC236}">
                <a16:creationId xmlns:a16="http://schemas.microsoft.com/office/drawing/2014/main" id="{4DE9D4FB-1BC8-173B-B18D-064AAF49CD9E}"/>
              </a:ext>
            </a:extLst>
          </p:cNvPr>
          <p:cNvGrpSpPr/>
          <p:nvPr/>
        </p:nvGrpSpPr>
        <p:grpSpPr>
          <a:xfrm>
            <a:off x="3562081" y="4833373"/>
            <a:ext cx="8000156" cy="569054"/>
            <a:chOff x="3503712" y="2437022"/>
            <a:chExt cx="8000156" cy="569054"/>
          </a:xfrm>
        </p:grpSpPr>
        <p:sp>
          <p:nvSpPr>
            <p:cNvPr id="56" name="矩形 55">
              <a:extLst>
                <a:ext uri="{FF2B5EF4-FFF2-40B4-BE49-F238E27FC236}">
                  <a16:creationId xmlns:a16="http://schemas.microsoft.com/office/drawing/2014/main" id="{45FE472E-1D54-1108-BF14-A2BA77C5D10B}"/>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流程圖: 結束點 56">
              <a:extLst>
                <a:ext uri="{FF2B5EF4-FFF2-40B4-BE49-F238E27FC236}">
                  <a16:creationId xmlns:a16="http://schemas.microsoft.com/office/drawing/2014/main" id="{B4134E4E-5F5C-D5CA-1902-536422DD4E8D}"/>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8" name="群組 57">
            <a:extLst>
              <a:ext uri="{FF2B5EF4-FFF2-40B4-BE49-F238E27FC236}">
                <a16:creationId xmlns:a16="http://schemas.microsoft.com/office/drawing/2014/main" id="{E16485B6-EF5A-9029-628D-EE78781594F9}"/>
              </a:ext>
            </a:extLst>
          </p:cNvPr>
          <p:cNvGrpSpPr/>
          <p:nvPr/>
        </p:nvGrpSpPr>
        <p:grpSpPr>
          <a:xfrm>
            <a:off x="2565005" y="5582200"/>
            <a:ext cx="8989822" cy="569054"/>
            <a:chOff x="2514046" y="2437022"/>
            <a:chExt cx="8989822" cy="569054"/>
          </a:xfrm>
        </p:grpSpPr>
        <p:sp>
          <p:nvSpPr>
            <p:cNvPr id="59" name="矩形 58">
              <a:extLst>
                <a:ext uri="{FF2B5EF4-FFF2-40B4-BE49-F238E27FC236}">
                  <a16:creationId xmlns:a16="http://schemas.microsoft.com/office/drawing/2014/main" id="{8C4BDCF9-6144-39A6-C112-C09C4C374291}"/>
                </a:ext>
              </a:extLst>
            </p:cNvPr>
            <p:cNvSpPr/>
            <p:nvPr/>
          </p:nvSpPr>
          <p:spPr>
            <a:xfrm>
              <a:off x="2514046" y="2437023"/>
              <a:ext cx="8264669"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0" name="流程圖: 結束點 59">
              <a:extLst>
                <a:ext uri="{FF2B5EF4-FFF2-40B4-BE49-F238E27FC236}">
                  <a16:creationId xmlns:a16="http://schemas.microsoft.com/office/drawing/2014/main" id="{95B4CB4D-55E0-576D-30AE-DCF3350D7485}"/>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48" name="群組 47">
            <a:extLst>
              <a:ext uri="{FF2B5EF4-FFF2-40B4-BE49-F238E27FC236}">
                <a16:creationId xmlns:a16="http://schemas.microsoft.com/office/drawing/2014/main" id="{B2A64F29-8B46-8F7A-AE08-0076D530C135}"/>
              </a:ext>
            </a:extLst>
          </p:cNvPr>
          <p:cNvGrpSpPr/>
          <p:nvPr/>
        </p:nvGrpSpPr>
        <p:grpSpPr>
          <a:xfrm>
            <a:off x="3569349" y="2309089"/>
            <a:ext cx="8000156" cy="569054"/>
            <a:chOff x="3503712" y="2437022"/>
            <a:chExt cx="8000156" cy="569054"/>
          </a:xfrm>
        </p:grpSpPr>
        <p:sp>
          <p:nvSpPr>
            <p:cNvPr id="44" name="矩形 43">
              <a:extLst>
                <a:ext uri="{FF2B5EF4-FFF2-40B4-BE49-F238E27FC236}">
                  <a16:creationId xmlns:a16="http://schemas.microsoft.com/office/drawing/2014/main" id="{F48813D5-2705-B485-3B11-696B78EEED11}"/>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流程圖: 結束點 46">
              <a:extLst>
                <a:ext uri="{FF2B5EF4-FFF2-40B4-BE49-F238E27FC236}">
                  <a16:creationId xmlns:a16="http://schemas.microsoft.com/office/drawing/2014/main" id="{39740706-5433-7992-232D-70B0979F0187}"/>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如何建模</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523220"/>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a:t>
            </a:r>
            <a:r>
              <a:rPr kumimoji="0" lang="zh-TW" altLang="en-US"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is the process of using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domain knowledge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of the data to create features that make machine learning algorithms work. </a:t>
            </a:r>
            <a:br>
              <a:rPr kumimoji="0" lang="en-US" altLang="zh-TW"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b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a:t>
            </a:r>
            <a:r>
              <a:rPr kumimoji="0" lang="zh-TW" altLang="en-US"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is the process of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selecting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manipulating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and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transforming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raw data into features that can be used in supervised learning.</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dirty="0">
                <a:solidFill>
                  <a:srgbClr val="D8D8D8">
                    <a:lumMod val="10000"/>
                  </a:srgbClr>
                </a:solidFill>
                <a:latin typeface="微軟正黑體" panose="020B0604030504040204" pitchFamily="34" charset="-120"/>
                <a:ea typeface="微軟正黑體" panose="020B0604030504040204" pitchFamily="34" charset="-120"/>
              </a:rPr>
              <a:t>特徵工程是一種「轉化成適合模型資料特徵」的優化手段</a:t>
            </a:r>
          </a:p>
        </p:txBody>
      </p:sp>
      <p:cxnSp>
        <p:nvCxnSpPr>
          <p:cNvPr id="18" name="直線接點 17">
            <a:extLst>
              <a:ext uri="{FF2B5EF4-FFF2-40B4-BE49-F238E27FC236}">
                <a16:creationId xmlns:a16="http://schemas.microsoft.com/office/drawing/2014/main" id="{71B3CAF4-5B8C-0983-DD5A-19A2D4ED4E82}"/>
              </a:ext>
            </a:extLst>
          </p:cNvPr>
          <p:cNvCxnSpPr>
            <a:cxnSpLocks/>
          </p:cNvCxnSpPr>
          <p:nvPr/>
        </p:nvCxnSpPr>
        <p:spPr>
          <a:xfrm>
            <a:off x="1990246" y="3431063"/>
            <a:ext cx="586041" cy="0"/>
          </a:xfrm>
          <a:prstGeom prst="line">
            <a:avLst/>
          </a:prstGeom>
          <a:noFill/>
          <a:ln w="57150" cap="flat" cmpd="sng" algn="ctr">
            <a:solidFill>
              <a:srgbClr val="44546A"/>
            </a:solidFill>
            <a:prstDash val="solid"/>
            <a:miter lim="800000"/>
          </a:ln>
          <a:effectLst/>
        </p:spPr>
      </p:cxnSp>
      <p:cxnSp>
        <p:nvCxnSpPr>
          <p:cNvPr id="19" name="直線接點 18">
            <a:extLst>
              <a:ext uri="{FF2B5EF4-FFF2-40B4-BE49-F238E27FC236}">
                <a16:creationId xmlns:a16="http://schemas.microsoft.com/office/drawing/2014/main" id="{088379EA-3259-CEC7-18D4-A5402EC10E9B}"/>
              </a:ext>
            </a:extLst>
          </p:cNvPr>
          <p:cNvCxnSpPr>
            <a:cxnSpLocks/>
          </p:cNvCxnSpPr>
          <p:nvPr/>
        </p:nvCxnSpPr>
        <p:spPr>
          <a:xfrm>
            <a:off x="1979980" y="4264412"/>
            <a:ext cx="592435" cy="0"/>
          </a:xfrm>
          <a:prstGeom prst="line">
            <a:avLst/>
          </a:prstGeom>
          <a:noFill/>
          <a:ln w="57150" cap="flat" cmpd="sng" algn="ctr">
            <a:solidFill>
              <a:srgbClr val="44546A"/>
            </a:solidFill>
            <a:prstDash val="solid"/>
            <a:miter lim="800000"/>
          </a:ln>
          <a:effectLst/>
        </p:spPr>
      </p:cxnSp>
      <p:grpSp>
        <p:nvGrpSpPr>
          <p:cNvPr id="20" name="群組 19">
            <a:extLst>
              <a:ext uri="{FF2B5EF4-FFF2-40B4-BE49-F238E27FC236}">
                <a16:creationId xmlns:a16="http://schemas.microsoft.com/office/drawing/2014/main" id="{9AAB96AC-07DB-1BBE-E961-5CD47DE95B6A}"/>
              </a:ext>
            </a:extLst>
          </p:cNvPr>
          <p:cNvGrpSpPr/>
          <p:nvPr/>
        </p:nvGrpSpPr>
        <p:grpSpPr>
          <a:xfrm>
            <a:off x="-960784" y="2708920"/>
            <a:ext cx="2664296" cy="2664296"/>
            <a:chOff x="1151467" y="2523067"/>
            <a:chExt cx="1117600" cy="1117600"/>
          </a:xfrm>
          <a:effectLst>
            <a:glow rad="63500">
              <a:srgbClr val="A5A5A5">
                <a:satMod val="175000"/>
                <a:alpha val="40000"/>
              </a:srgbClr>
            </a:glow>
          </a:effectLst>
        </p:grpSpPr>
        <p:sp>
          <p:nvSpPr>
            <p:cNvPr id="21" name="橢圓 20">
              <a:extLst>
                <a:ext uri="{FF2B5EF4-FFF2-40B4-BE49-F238E27FC236}">
                  <a16:creationId xmlns:a16="http://schemas.microsoft.com/office/drawing/2014/main" id="{B8B0AA42-35F0-812B-0C97-CBC8B6DAD286}"/>
                </a:ext>
              </a:extLst>
            </p:cNvPr>
            <p:cNvSpPr/>
            <p:nvPr/>
          </p:nvSpPr>
          <p:spPr>
            <a:xfrm>
              <a:off x="1151467" y="2523067"/>
              <a:ext cx="1117600" cy="1117600"/>
            </a:xfrm>
            <a:prstGeom prst="ellipse">
              <a:avLst/>
            </a:prstGeom>
            <a:solidFill>
              <a:srgbClr val="4472C4">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srgbClr val="44546A"/>
                </a:solidFill>
                <a:effectLst/>
                <a:uLnTx/>
                <a:uFillTx/>
                <a:latin typeface="Calibri" panose="020F05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8E596870-DC16-FFEF-AA6B-AC9B6A704FBA}"/>
                </a:ext>
              </a:extLst>
            </p:cNvPr>
            <p:cNvSpPr/>
            <p:nvPr/>
          </p:nvSpPr>
          <p:spPr>
            <a:xfrm>
              <a:off x="1239797" y="2616200"/>
              <a:ext cx="931334" cy="931334"/>
            </a:xfrm>
            <a:prstGeom prst="ellipse">
              <a:avLst/>
            </a:prstGeom>
            <a:solidFill>
              <a:sysClr val="window" lastClr="FFFFFF"/>
            </a:solidFill>
            <a:ln w="12700" cap="flat" cmpd="sng" algn="ctr">
              <a:solidFill>
                <a:sysClr val="window" lastClr="FFFFFF">
                  <a:lumMod val="75000"/>
                </a:sysClr>
              </a:solidFill>
              <a:prstDash val="solid"/>
              <a:miter lim="800000"/>
            </a:ln>
            <a:effectLst/>
          </p:spPr>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特徵</a:t>
              </a:r>
              <a:endParaRPr kumimoji="0" lang="en-US" altLang="zh-TW"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工程</a:t>
              </a:r>
            </a:p>
          </p:txBody>
        </p:sp>
      </p:grpSp>
      <p:sp>
        <p:nvSpPr>
          <p:cNvPr id="26" name="流程圖: 結束點 25">
            <a:extLst>
              <a:ext uri="{FF2B5EF4-FFF2-40B4-BE49-F238E27FC236}">
                <a16:creationId xmlns:a16="http://schemas.microsoft.com/office/drawing/2014/main" id="{9B6E9979-A6E5-1EF5-81D1-73F1AF438110}"/>
              </a:ext>
            </a:extLst>
          </p:cNvPr>
          <p:cNvSpPr/>
          <p:nvPr/>
        </p:nvSpPr>
        <p:spPr>
          <a:xfrm>
            <a:off x="2345213" y="3146536"/>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特徵轉換</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Transformations</a:t>
            </a:r>
            <a:endPar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7" name="流程圖: 結束點 26">
            <a:extLst>
              <a:ext uri="{FF2B5EF4-FFF2-40B4-BE49-F238E27FC236}">
                <a16:creationId xmlns:a16="http://schemas.microsoft.com/office/drawing/2014/main" id="{E2BBE9A2-3F1E-7CC0-BA22-14AD5FD9B6DC}"/>
              </a:ext>
            </a:extLst>
          </p:cNvPr>
          <p:cNvSpPr/>
          <p:nvPr/>
        </p:nvSpPr>
        <p:spPr>
          <a:xfrm>
            <a:off x="2345213" y="3979885"/>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特徵提取</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Feature extraction</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9" name="橢圓 28">
            <a:extLst>
              <a:ext uri="{FF2B5EF4-FFF2-40B4-BE49-F238E27FC236}">
                <a16:creationId xmlns:a16="http://schemas.microsoft.com/office/drawing/2014/main" id="{6ACED79B-F25C-B83E-ACC1-71E357525E40}"/>
              </a:ext>
            </a:extLst>
          </p:cNvPr>
          <p:cNvSpPr/>
          <p:nvPr/>
        </p:nvSpPr>
        <p:spPr>
          <a:xfrm>
            <a:off x="1855017" y="3287129"/>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
        <p:nvSpPr>
          <p:cNvPr id="30" name="橢圓 29">
            <a:extLst>
              <a:ext uri="{FF2B5EF4-FFF2-40B4-BE49-F238E27FC236}">
                <a16:creationId xmlns:a16="http://schemas.microsoft.com/office/drawing/2014/main" id="{6B755231-B8E7-B3B4-6A81-E7937005A42C}"/>
              </a:ext>
            </a:extLst>
          </p:cNvPr>
          <p:cNvSpPr/>
          <p:nvPr/>
        </p:nvSpPr>
        <p:spPr>
          <a:xfrm>
            <a:off x="1833889" y="409690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5" name="直線接點 34">
            <a:extLst>
              <a:ext uri="{FF2B5EF4-FFF2-40B4-BE49-F238E27FC236}">
                <a16:creationId xmlns:a16="http://schemas.microsoft.com/office/drawing/2014/main" id="{3BAEE88D-AB11-FADE-DD03-9A10BC069A70}"/>
              </a:ext>
            </a:extLst>
          </p:cNvPr>
          <p:cNvCxnSpPr>
            <a:cxnSpLocks/>
          </p:cNvCxnSpPr>
          <p:nvPr/>
        </p:nvCxnSpPr>
        <p:spPr>
          <a:xfrm>
            <a:off x="1478922" y="2593617"/>
            <a:ext cx="586041" cy="0"/>
          </a:xfrm>
          <a:prstGeom prst="line">
            <a:avLst/>
          </a:prstGeom>
          <a:noFill/>
          <a:ln w="57150" cap="flat" cmpd="sng" algn="ctr">
            <a:solidFill>
              <a:srgbClr val="44546A"/>
            </a:solidFill>
            <a:prstDash val="solid"/>
            <a:miter lim="800000"/>
          </a:ln>
          <a:effectLst/>
        </p:spPr>
      </p:cxnSp>
      <p:sp>
        <p:nvSpPr>
          <p:cNvPr id="36" name="流程圖: 結束點 35">
            <a:extLst>
              <a:ext uri="{FF2B5EF4-FFF2-40B4-BE49-F238E27FC236}">
                <a16:creationId xmlns:a16="http://schemas.microsoft.com/office/drawing/2014/main" id="{3E61D271-3394-B4AF-A8EE-0A64AFB3B30D}"/>
              </a:ext>
            </a:extLst>
          </p:cNvPr>
          <p:cNvSpPr/>
          <p:nvPr/>
        </p:nvSpPr>
        <p:spPr>
          <a:xfrm>
            <a:off x="1833889" y="230909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特徵建構</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Feature creation</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37" name="橢圓 36">
            <a:extLst>
              <a:ext uri="{FF2B5EF4-FFF2-40B4-BE49-F238E27FC236}">
                <a16:creationId xmlns:a16="http://schemas.microsoft.com/office/drawing/2014/main" id="{B0575990-3952-A384-BF69-5210BF8F81F2}"/>
              </a:ext>
            </a:extLst>
          </p:cNvPr>
          <p:cNvSpPr/>
          <p:nvPr/>
        </p:nvSpPr>
        <p:spPr>
          <a:xfrm>
            <a:off x="1343693" y="244968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8" name="直線接點 37">
            <a:extLst>
              <a:ext uri="{FF2B5EF4-FFF2-40B4-BE49-F238E27FC236}">
                <a16:creationId xmlns:a16="http://schemas.microsoft.com/office/drawing/2014/main" id="{76FD8719-0417-A708-692B-877FE3F93028}"/>
              </a:ext>
            </a:extLst>
          </p:cNvPr>
          <p:cNvCxnSpPr>
            <a:cxnSpLocks/>
          </p:cNvCxnSpPr>
          <p:nvPr/>
        </p:nvCxnSpPr>
        <p:spPr>
          <a:xfrm>
            <a:off x="1500050" y="5118548"/>
            <a:ext cx="586041" cy="0"/>
          </a:xfrm>
          <a:prstGeom prst="line">
            <a:avLst/>
          </a:prstGeom>
          <a:noFill/>
          <a:ln w="57150" cap="flat" cmpd="sng" algn="ctr">
            <a:solidFill>
              <a:srgbClr val="44546A"/>
            </a:solidFill>
            <a:prstDash val="solid"/>
            <a:miter lim="800000"/>
          </a:ln>
          <a:effectLst/>
        </p:spPr>
      </p:cxnSp>
      <p:sp>
        <p:nvSpPr>
          <p:cNvPr id="39" name="流程圖: 結束點 38">
            <a:extLst>
              <a:ext uri="{FF2B5EF4-FFF2-40B4-BE49-F238E27FC236}">
                <a16:creationId xmlns:a16="http://schemas.microsoft.com/office/drawing/2014/main" id="{C23FB4C6-8DD6-FED3-8071-EC4F6B15515D}"/>
              </a:ext>
            </a:extLst>
          </p:cNvPr>
          <p:cNvSpPr/>
          <p:nvPr/>
        </p:nvSpPr>
        <p:spPr>
          <a:xfrm>
            <a:off x="1855017" y="4834021"/>
            <a:ext cx="2174100"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資料探勘</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Exploratory data</a:t>
            </a:r>
            <a:r>
              <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analysis</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0" name="橢圓 39">
            <a:extLst>
              <a:ext uri="{FF2B5EF4-FFF2-40B4-BE49-F238E27FC236}">
                <a16:creationId xmlns:a16="http://schemas.microsoft.com/office/drawing/2014/main" id="{9722DAE1-2D60-793C-0DCE-BADDC5126D50}"/>
              </a:ext>
            </a:extLst>
          </p:cNvPr>
          <p:cNvSpPr/>
          <p:nvPr/>
        </p:nvSpPr>
        <p:spPr>
          <a:xfrm>
            <a:off x="1364821" y="497461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41" name="直線接點 40">
            <a:extLst>
              <a:ext uri="{FF2B5EF4-FFF2-40B4-BE49-F238E27FC236}">
                <a16:creationId xmlns:a16="http://schemas.microsoft.com/office/drawing/2014/main" id="{FEC76C1C-EBDC-35CA-16D4-7EC31E314642}"/>
              </a:ext>
            </a:extLst>
          </p:cNvPr>
          <p:cNvCxnSpPr>
            <a:cxnSpLocks/>
          </p:cNvCxnSpPr>
          <p:nvPr/>
        </p:nvCxnSpPr>
        <p:spPr>
          <a:xfrm>
            <a:off x="564556" y="5866727"/>
            <a:ext cx="586041" cy="0"/>
          </a:xfrm>
          <a:prstGeom prst="line">
            <a:avLst/>
          </a:prstGeom>
          <a:noFill/>
          <a:ln w="57150" cap="flat" cmpd="sng" algn="ctr">
            <a:solidFill>
              <a:srgbClr val="44546A"/>
            </a:solidFill>
            <a:prstDash val="solid"/>
            <a:miter lim="800000"/>
          </a:ln>
          <a:effectLst/>
        </p:spPr>
      </p:cxnSp>
      <p:sp>
        <p:nvSpPr>
          <p:cNvPr id="42" name="流程圖: 結束點 41">
            <a:extLst>
              <a:ext uri="{FF2B5EF4-FFF2-40B4-BE49-F238E27FC236}">
                <a16:creationId xmlns:a16="http://schemas.microsoft.com/office/drawing/2014/main" id="{BF93919E-8B81-A0FE-5045-57EA77E3C980}"/>
              </a:ext>
            </a:extLst>
          </p:cNvPr>
          <p:cNvSpPr/>
          <p:nvPr/>
        </p:nvSpPr>
        <p:spPr>
          <a:xfrm>
            <a:off x="919523" y="558220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基準比較模型</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Benchmark</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3" name="橢圓 42">
            <a:extLst>
              <a:ext uri="{FF2B5EF4-FFF2-40B4-BE49-F238E27FC236}">
                <a16:creationId xmlns:a16="http://schemas.microsoft.com/office/drawing/2014/main" id="{19922048-1898-951B-B2F4-8D3AF26A2535}"/>
              </a:ext>
            </a:extLst>
          </p:cNvPr>
          <p:cNvSpPr/>
          <p:nvPr/>
        </p:nvSpPr>
        <p:spPr>
          <a:xfrm>
            <a:off x="429327" y="572279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
        <p:nvSpPr>
          <p:cNvPr id="2" name="矩形 1">
            <a:extLst>
              <a:ext uri="{FF2B5EF4-FFF2-40B4-BE49-F238E27FC236}">
                <a16:creationId xmlns:a16="http://schemas.microsoft.com/office/drawing/2014/main" id="{ADFF5229-939B-4DEF-8A56-1244F4408365}"/>
              </a:ext>
            </a:extLst>
          </p:cNvPr>
          <p:cNvSpPr/>
          <p:nvPr/>
        </p:nvSpPr>
        <p:spPr>
          <a:xfrm>
            <a:off x="3869267" y="2332335"/>
            <a:ext cx="7416799" cy="461665"/>
          </a:xfrm>
          <a:prstGeom prst="rect">
            <a:avLst/>
          </a:prstGeom>
        </p:spPr>
        <p:txBody>
          <a:bodyPr wrap="square">
            <a:spAutoFit/>
          </a:bodyPr>
          <a:lstStyle/>
          <a:p>
            <a:r>
              <a:rPr lang="zh-TW" altLang="en-US" sz="1200" dirty="0">
                <a:solidFill>
                  <a:srgbClr val="0D0D0D"/>
                </a:solidFill>
                <a:latin typeface="微軟正黑體" panose="020B0604030504040204" pitchFamily="34" charset="-120"/>
                <a:ea typeface="微軟正黑體" panose="020B0604030504040204" pitchFamily="34" charset="-120"/>
              </a:rPr>
              <a:t>特徵創建是改進機器學習模型的一種方法，通過添加新的特徵或對現有特徵進行轉換。可以提高模型對數據的表徵能力，從而改善預測性能。</a:t>
            </a:r>
            <a:endParaRPr lang="zh-TW" altLang="en-US" sz="1200" dirty="0">
              <a:latin typeface="微軟正黑體" panose="020B0604030504040204" pitchFamily="34" charset="-120"/>
              <a:ea typeface="微軟正黑體" panose="020B0604030504040204" pitchFamily="34" charset="-120"/>
            </a:endParaRPr>
          </a:p>
        </p:txBody>
      </p:sp>
      <p:sp>
        <p:nvSpPr>
          <p:cNvPr id="63" name="矩形 62">
            <a:extLst>
              <a:ext uri="{FF2B5EF4-FFF2-40B4-BE49-F238E27FC236}">
                <a16:creationId xmlns:a16="http://schemas.microsoft.com/office/drawing/2014/main" id="{9FDA6660-C99C-4E47-8FAA-C6330752BA6D}"/>
              </a:ext>
            </a:extLst>
          </p:cNvPr>
          <p:cNvSpPr/>
          <p:nvPr/>
        </p:nvSpPr>
        <p:spPr>
          <a:xfrm>
            <a:off x="4394200" y="3187468"/>
            <a:ext cx="6951133" cy="461665"/>
          </a:xfrm>
          <a:prstGeom prst="rect">
            <a:avLst/>
          </a:prstGeom>
        </p:spPr>
        <p:txBody>
          <a:bodyPr wrap="square">
            <a:spAutoFit/>
          </a:bodyPr>
          <a:lstStyle/>
          <a:p>
            <a:r>
              <a:rPr lang="zh-TW" altLang="en-US" sz="1200" dirty="0">
                <a:solidFill>
                  <a:srgbClr val="0D0D0D"/>
                </a:solidFill>
                <a:latin typeface="微軟正黑體" panose="020B0604030504040204" pitchFamily="34" charset="-120"/>
                <a:ea typeface="微軟正黑體" panose="020B0604030504040204" pitchFamily="34" charset="-120"/>
              </a:rPr>
              <a:t>特徵轉換是將原始數據轉換為模型更易理解或更適合建模的形式的過程。包括對數據進行標準化、正規化、離散化或轉換成其他分布。</a:t>
            </a:r>
          </a:p>
        </p:txBody>
      </p:sp>
      <p:sp>
        <p:nvSpPr>
          <p:cNvPr id="64" name="矩形 63">
            <a:extLst>
              <a:ext uri="{FF2B5EF4-FFF2-40B4-BE49-F238E27FC236}">
                <a16:creationId xmlns:a16="http://schemas.microsoft.com/office/drawing/2014/main" id="{31C15C2D-1C38-4FB3-B220-96BCB648096D}"/>
              </a:ext>
            </a:extLst>
          </p:cNvPr>
          <p:cNvSpPr/>
          <p:nvPr/>
        </p:nvSpPr>
        <p:spPr>
          <a:xfrm>
            <a:off x="4394200" y="4042602"/>
            <a:ext cx="6951133" cy="461665"/>
          </a:xfrm>
          <a:prstGeom prst="rect">
            <a:avLst/>
          </a:prstGeom>
        </p:spPr>
        <p:txBody>
          <a:bodyPr wrap="square">
            <a:spAutoFit/>
          </a:bodyPr>
          <a:lstStyle/>
          <a:p>
            <a:r>
              <a:rPr lang="zh-TW" altLang="en-US" sz="1200" dirty="0">
                <a:solidFill>
                  <a:srgbClr val="0D0D0D"/>
                </a:solidFill>
                <a:latin typeface="微軟正黑體" panose="020B0604030504040204" pitchFamily="34" charset="-120"/>
                <a:ea typeface="微軟正黑體" panose="020B0604030504040204" pitchFamily="34" charset="-120"/>
              </a:rPr>
              <a:t>特徵提取是通過從原始數據中提取最具代表性和有用的信息來改善模型性能的過程。涉及使用統計技術、信號處理方法或機器學習算法來捕捉數據的重要特徵。</a:t>
            </a:r>
          </a:p>
        </p:txBody>
      </p:sp>
      <p:sp>
        <p:nvSpPr>
          <p:cNvPr id="65" name="矩形 64">
            <a:extLst>
              <a:ext uri="{FF2B5EF4-FFF2-40B4-BE49-F238E27FC236}">
                <a16:creationId xmlns:a16="http://schemas.microsoft.com/office/drawing/2014/main" id="{6E1DC8A0-1113-4DE1-9403-595CA0527468}"/>
              </a:ext>
            </a:extLst>
          </p:cNvPr>
          <p:cNvSpPr/>
          <p:nvPr/>
        </p:nvSpPr>
        <p:spPr>
          <a:xfrm>
            <a:off x="4013200" y="4880802"/>
            <a:ext cx="7535333" cy="276999"/>
          </a:xfrm>
          <a:prstGeom prst="rect">
            <a:avLst/>
          </a:prstGeom>
        </p:spPr>
        <p:txBody>
          <a:bodyPr wrap="square">
            <a:spAutoFit/>
          </a:bodyPr>
          <a:lstStyle/>
          <a:p>
            <a:r>
              <a:rPr lang="zh-TW" altLang="en-US" sz="1200" dirty="0">
                <a:solidFill>
                  <a:srgbClr val="0D0D0D"/>
                </a:solidFill>
                <a:latin typeface="微軟正黑體" panose="020B0604030504040204" pitchFamily="34" charset="-120"/>
                <a:ea typeface="微軟正黑體" panose="020B0604030504040204" pitchFamily="34" charset="-120"/>
              </a:rPr>
              <a:t>探索性數據分析是一個探索性方法，通過對數據的結構和特性進行深入分析，以發現其中的模式、趨勢和關係。</a:t>
            </a:r>
            <a:endParaRPr lang="en-US" altLang="zh-TW" sz="1200" dirty="0">
              <a:solidFill>
                <a:srgbClr val="0D0D0D"/>
              </a:solidFill>
              <a:latin typeface="微軟正黑體" panose="020B0604030504040204" pitchFamily="34" charset="-120"/>
              <a:ea typeface="微軟正黑體" panose="020B0604030504040204" pitchFamily="34" charset="-120"/>
            </a:endParaRPr>
          </a:p>
        </p:txBody>
      </p:sp>
      <p:sp>
        <p:nvSpPr>
          <p:cNvPr id="66" name="矩形 65">
            <a:extLst>
              <a:ext uri="{FF2B5EF4-FFF2-40B4-BE49-F238E27FC236}">
                <a16:creationId xmlns:a16="http://schemas.microsoft.com/office/drawing/2014/main" id="{69376E36-F8F8-475D-A1E6-986AB113CB4A}"/>
              </a:ext>
            </a:extLst>
          </p:cNvPr>
          <p:cNvSpPr/>
          <p:nvPr/>
        </p:nvSpPr>
        <p:spPr>
          <a:xfrm>
            <a:off x="3005667" y="5651269"/>
            <a:ext cx="8238066" cy="415498"/>
          </a:xfrm>
          <a:prstGeom prst="rect">
            <a:avLst/>
          </a:prstGeom>
        </p:spPr>
        <p:txBody>
          <a:bodyPr wrap="square">
            <a:spAutoFit/>
          </a:bodyPr>
          <a:lstStyle/>
          <a:p>
            <a:r>
              <a:rPr lang="zh-TW" altLang="en-US" sz="1200" dirty="0">
                <a:solidFill>
                  <a:srgbClr val="0D0D0D"/>
                </a:solidFill>
                <a:latin typeface="微軟正黑體" panose="020B0604030504040204" pitchFamily="34" charset="-120"/>
                <a:ea typeface="微軟正黑體" panose="020B0604030504040204" pitchFamily="34" charset="-120"/>
              </a:rPr>
              <a:t>基準模型用作評估其他更複雜模型性能的標準。一般是一個被廣泛接受且易於理解的模型。</a:t>
            </a:r>
            <a:endParaRPr lang="en-US" altLang="zh-TW" sz="1200" dirty="0">
              <a:solidFill>
                <a:srgbClr val="0D0D0D"/>
              </a:solidFill>
              <a:latin typeface="微軟正黑體" panose="020B0604030504040204" pitchFamily="34" charset="-120"/>
              <a:ea typeface="微軟正黑體" panose="020B0604030504040204" pitchFamily="34" charset="-120"/>
            </a:endParaRPr>
          </a:p>
          <a:p>
            <a:r>
              <a:rPr lang="zh-TW" altLang="en-US" sz="900" dirty="0">
                <a:solidFill>
                  <a:srgbClr val="0070C0"/>
                </a:solidFill>
                <a:latin typeface="微軟正黑體" panose="020B0604030504040204" pitchFamily="34" charset="-120"/>
                <a:ea typeface="微軟正黑體" panose="020B0604030504040204" pitchFamily="34" charset="-120"/>
              </a:rPr>
              <a:t>通常情況下，基準模型是一個簡單的模型，例如線性回歸或決策樹，並且可以提供對比以評估新模型的優劣。</a:t>
            </a:r>
          </a:p>
        </p:txBody>
      </p:sp>
      <p:sp>
        <p:nvSpPr>
          <p:cNvPr id="68" name="矩形: 圓角 67">
            <a:extLst>
              <a:ext uri="{FF2B5EF4-FFF2-40B4-BE49-F238E27FC236}">
                <a16:creationId xmlns:a16="http://schemas.microsoft.com/office/drawing/2014/main" id="{C5DA2959-F43E-4BD6-97B6-0AA4C377B13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dirty="0">
                <a:solidFill>
                  <a:srgbClr val="D8D8D8">
                    <a:lumMod val="10000"/>
                  </a:srgbClr>
                </a:solidFill>
                <a:latin typeface="微軟正黑體" panose="020B0604030504040204" pitchFamily="34" charset="-120"/>
                <a:ea typeface="微軟正黑體" panose="020B0604030504040204" pitchFamily="34" charset="-120"/>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76573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0453BC9-174C-4647-A283-1B969FB107F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567687" y="1490134"/>
            <a:ext cx="4158645" cy="4411134"/>
          </a:xfrm>
          <a:prstGeom prst="rect">
            <a:avLst/>
          </a:prstGeom>
        </p:spPr>
      </p:pic>
      <p:pic>
        <p:nvPicPr>
          <p:cNvPr id="6" name="圖片 5">
            <a:extLst>
              <a:ext uri="{FF2B5EF4-FFF2-40B4-BE49-F238E27FC236}">
                <a16:creationId xmlns:a16="http://schemas.microsoft.com/office/drawing/2014/main" id="{F340AD7E-7F22-4054-805C-4D40A56B84A1}"/>
              </a:ext>
            </a:extLst>
          </p:cNvPr>
          <p:cNvPicPr>
            <a:picLocks noChangeAspect="1"/>
          </p:cNvPicPr>
          <p:nvPr/>
        </p:nvPicPr>
        <p:blipFill>
          <a:blip r:embed="rId4"/>
          <a:stretch>
            <a:fillRect/>
          </a:stretch>
        </p:blipFill>
        <p:spPr>
          <a:xfrm>
            <a:off x="301411" y="1693330"/>
            <a:ext cx="6954743" cy="3124201"/>
          </a:xfrm>
          <a:prstGeom prst="rect">
            <a:avLst/>
          </a:prstGeom>
        </p:spPr>
      </p:pic>
      <p:sp>
        <p:nvSpPr>
          <p:cNvPr id="9" name="標題 1">
            <a:extLst>
              <a:ext uri="{FF2B5EF4-FFF2-40B4-BE49-F238E27FC236}">
                <a16:creationId xmlns:a16="http://schemas.microsoft.com/office/drawing/2014/main" id="{2A5550DE-CCA0-45DE-B8DE-94E8A321F13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defTabSz="914400" eaLnBrk="1" fontAlgn="auto" hangingPunct="1">
              <a:lnSpc>
                <a:spcPct val="100000"/>
              </a:lnSpc>
              <a:spcBef>
                <a:spcPts val="0"/>
              </a:spcBef>
              <a:spcAft>
                <a:spcPts val="0"/>
              </a:spcAft>
              <a:defRPr/>
            </a:pP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模型面對空缺值的應對措施</a:t>
            </a:r>
          </a:p>
        </p:txBody>
      </p:sp>
      <p:sp>
        <p:nvSpPr>
          <p:cNvPr id="10" name="矩形 9">
            <a:extLst>
              <a:ext uri="{FF2B5EF4-FFF2-40B4-BE49-F238E27FC236}">
                <a16:creationId xmlns:a16="http://schemas.microsoft.com/office/drawing/2014/main" id="{C6D17465-0871-41B5-8B17-66FD2E48399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D8D8D8">
                    <a:lumMod val="10000"/>
                  </a:srgbClr>
                </a:solidFill>
                <a:latin typeface="微軟正黑體" panose="020B0604030504040204" pitchFamily="34" charset="-120"/>
                <a:ea typeface="微軟正黑體" panose="020B0604030504040204" pitchFamily="34" charset="-120"/>
              </a:rPr>
              <a:t>在</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資料分類上，模型面對空缺值的應對措施</a:t>
            </a:r>
          </a:p>
        </p:txBody>
      </p:sp>
      <p:sp>
        <p:nvSpPr>
          <p:cNvPr id="8" name="矩形 7">
            <a:extLst>
              <a:ext uri="{FF2B5EF4-FFF2-40B4-BE49-F238E27FC236}">
                <a16:creationId xmlns:a16="http://schemas.microsoft.com/office/drawing/2014/main" id="{68E84288-D159-449C-AE25-DA60E7FDCF2F}"/>
              </a:ext>
            </a:extLst>
          </p:cNvPr>
          <p:cNvSpPr/>
          <p:nvPr/>
        </p:nvSpPr>
        <p:spPr>
          <a:xfrm>
            <a:off x="2082800" y="1574800"/>
            <a:ext cx="3657600" cy="889000"/>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rPr>
              <a:t>Machine Learning Techniques for Pattern Classification with Missing Data</a:t>
            </a:r>
            <a:endParaRPr lang="zh-TW" altLang="en-US" sz="1200" dirty="0">
              <a:solidFill>
                <a:schemeClr val="accent6">
                  <a:lumMod val="10000"/>
                </a:schemeClr>
              </a:solidFill>
            </a:endParaRPr>
          </a:p>
        </p:txBody>
      </p:sp>
      <p:sp>
        <p:nvSpPr>
          <p:cNvPr id="12" name="矩形 11">
            <a:extLst>
              <a:ext uri="{FF2B5EF4-FFF2-40B4-BE49-F238E27FC236}">
                <a16:creationId xmlns:a16="http://schemas.microsoft.com/office/drawing/2014/main" id="{A90B3019-5497-442D-B5F5-40D1568A970B}"/>
              </a:ext>
            </a:extLst>
          </p:cNvPr>
          <p:cNvSpPr/>
          <p:nvPr/>
        </p:nvSpPr>
        <p:spPr>
          <a:xfrm>
            <a:off x="5757333" y="2793999"/>
            <a:ext cx="1642534" cy="2057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E82713AD-2271-49DE-A9CB-8C0BD04798AB}"/>
              </a:ext>
            </a:extLst>
          </p:cNvPr>
          <p:cNvSpPr/>
          <p:nvPr/>
        </p:nvSpPr>
        <p:spPr>
          <a:xfrm>
            <a:off x="1127623" y="50948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C8F7A332-B83A-49BC-9CBC-1E7B07C4183A}"/>
              </a:ext>
            </a:extLst>
          </p:cNvPr>
          <p:cNvSpPr txBox="1"/>
          <p:nvPr/>
        </p:nvSpPr>
        <p:spPr>
          <a:xfrm>
            <a:off x="1958048" y="5151317"/>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經驗談</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有時候面對空缺值不一定非得要補值，根據不同的場域有時候空缺欄位也可以是一種特徵資訊。但大原則能夠補值對模型性能提升都是會有幫助的。</a:t>
            </a:r>
            <a:endPar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16" name="圖片 15">
            <a:extLst>
              <a:ext uri="{FF2B5EF4-FFF2-40B4-BE49-F238E27FC236}">
                <a16:creationId xmlns:a16="http://schemas.microsoft.com/office/drawing/2014/main" id="{9665E73E-72DC-4318-BCE4-937C4E27BBFC}"/>
              </a:ext>
            </a:extLst>
          </p:cNvPr>
          <p:cNvPicPr>
            <a:picLocks noChangeAspect="1"/>
          </p:cNvPicPr>
          <p:nvPr/>
        </p:nvPicPr>
        <p:blipFill>
          <a:blip r:embed="rId5"/>
          <a:stretch>
            <a:fillRect/>
          </a:stretch>
        </p:blipFill>
        <p:spPr>
          <a:xfrm>
            <a:off x="1284080" y="5166861"/>
            <a:ext cx="598012" cy="642694"/>
          </a:xfrm>
          <a:prstGeom prst="rect">
            <a:avLst/>
          </a:prstGeom>
        </p:spPr>
      </p:pic>
      <p:sp>
        <p:nvSpPr>
          <p:cNvPr id="17" name="矩形: 圓角 16">
            <a:extLst>
              <a:ext uri="{FF2B5EF4-FFF2-40B4-BE49-F238E27FC236}">
                <a16:creationId xmlns:a16="http://schemas.microsoft.com/office/drawing/2014/main" id="{3857A7A4-ACD7-4A4B-8647-31FDDB7ED34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dirty="0">
                <a:solidFill>
                  <a:srgbClr val="D8D8D8">
                    <a:lumMod val="10000"/>
                  </a:srgbClr>
                </a:solidFill>
                <a:latin typeface="微軟正黑體" panose="020B0604030504040204" pitchFamily="34" charset="-120"/>
                <a:ea typeface="微軟正黑體" panose="020B0604030504040204" pitchFamily="34" charset="-120"/>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76478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defTabSz="914400" eaLnBrk="1" fontAlgn="auto" hangingPunct="1">
              <a:lnSpc>
                <a:spcPct val="100000"/>
              </a:lnSpc>
              <a:spcBef>
                <a:spcPts val="0"/>
              </a:spcBef>
              <a:spcAft>
                <a:spcPts val="0"/>
              </a:spcAft>
              <a:defRPr/>
            </a:pP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Outlier Detection</a:t>
            </a:r>
            <a:endParaRPr lang="zh-TW" altLang="en-US" sz="3200" b="1" spc="0" dirty="0">
              <a:solidFill>
                <a:srgbClr val="D8D8D8">
                  <a:lumMod val="10000"/>
                </a:srgbClr>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Anomaly detection</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1C8EE6C5-777E-4718-A007-70E802833E5B}"/>
              </a:ext>
            </a:extLst>
          </p:cNvPr>
          <p:cNvSpPr txBox="1"/>
          <p:nvPr/>
        </p:nvSpPr>
        <p:spPr>
          <a:xfrm>
            <a:off x="390524" y="1340768"/>
            <a:ext cx="6162676" cy="170816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lang="zh-TW" altLang="en-US" b="1" dirty="0">
                <a:solidFill>
                  <a:srgbClr val="249DCE">
                    <a:lumMod val="75000"/>
                  </a:srgbClr>
                </a:solidFill>
                <a:latin typeface="微軟正黑體" panose="020B0604030504040204" pitchFamily="34" charset="-120"/>
                <a:ea typeface="微軟正黑體" panose="020B0604030504040204" pitchFamily="34" charset="-120"/>
              </a:rPr>
              <a:t>概念</a:t>
            </a:r>
            <a:endParaRPr kumimoji="0" lang="zh-TW" altLang="en-US" sz="2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endParaRPr>
          </a:p>
          <a:p>
            <a:pPr lvl="0">
              <a:defRPr/>
            </a:pP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異常值處理是一種從數據集中移除異常值的技術。這種方法可以應用於各種尺度，以產生更準確的數據表示。這對模型的性能有著重要的影響。根據模型的不同，這種影響可能會很大或很小。例如，線性回歸對異常值特別敏感。這個過程應該在模型訓練之前完成。</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lvl="0">
              <a:defRPr/>
            </a:pP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endParaRPr>
          </a:p>
        </p:txBody>
      </p:sp>
      <p:pic>
        <p:nvPicPr>
          <p:cNvPr id="9218" name="Picture 2" descr="Outlier Detection in Machine Learning">
            <a:extLst>
              <a:ext uri="{FF2B5EF4-FFF2-40B4-BE49-F238E27FC236}">
                <a16:creationId xmlns:a16="http://schemas.microsoft.com/office/drawing/2014/main" id="{A0B8014B-22F7-4227-82FA-A84BF2C103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01"/>
          <a:stretch/>
        </p:blipFill>
        <p:spPr bwMode="auto">
          <a:xfrm>
            <a:off x="474133" y="2413000"/>
            <a:ext cx="5706725" cy="384771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圓角 9">
            <a:extLst>
              <a:ext uri="{FF2B5EF4-FFF2-40B4-BE49-F238E27FC236}">
                <a16:creationId xmlns:a16="http://schemas.microsoft.com/office/drawing/2014/main" id="{FB49CEAF-BA97-4DE8-9E44-FE9995E092DB}"/>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dirty="0">
                <a:solidFill>
                  <a:srgbClr val="D8D8D8">
                    <a:lumMod val="10000"/>
                  </a:srgbClr>
                </a:solidFill>
                <a:latin typeface="微軟正黑體" panose="020B0604030504040204" pitchFamily="34" charset="-120"/>
                <a:ea typeface="微軟正黑體" panose="020B0604030504040204" pitchFamily="34" charset="-120"/>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28C33586-91B5-4850-9547-D2196975A03D}"/>
              </a:ext>
            </a:extLst>
          </p:cNvPr>
          <p:cNvPicPr>
            <a:picLocks noChangeAspect="1"/>
          </p:cNvPicPr>
          <p:nvPr/>
        </p:nvPicPr>
        <p:blipFill>
          <a:blip r:embed="rId3"/>
          <a:stretch>
            <a:fillRect/>
          </a:stretch>
        </p:blipFill>
        <p:spPr>
          <a:xfrm>
            <a:off x="6783388" y="2658533"/>
            <a:ext cx="4672433" cy="3007782"/>
          </a:xfrm>
          <a:prstGeom prst="rect">
            <a:avLst/>
          </a:prstGeom>
        </p:spPr>
      </p:pic>
    </p:spTree>
    <p:extLst>
      <p:ext uri="{BB962C8B-B14F-4D97-AF65-F5344CB8AC3E}">
        <p14:creationId xmlns:p14="http://schemas.microsoft.com/office/powerpoint/2010/main" val="1816000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defTabSz="914400" eaLnBrk="1" fontAlgn="auto" hangingPunct="1">
              <a:lnSpc>
                <a:spcPct val="100000"/>
              </a:lnSpc>
              <a:spcBef>
                <a:spcPts val="0"/>
              </a:spcBef>
              <a:spcAft>
                <a:spcPts val="0"/>
              </a:spcAft>
              <a:defRPr/>
            </a:pP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模型面對異常值的應對措施</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Anomaly detection</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1C8EE6C5-777E-4718-A007-70E802833E5B}"/>
              </a:ext>
            </a:extLst>
          </p:cNvPr>
          <p:cNvSpPr txBox="1"/>
          <p:nvPr/>
        </p:nvSpPr>
        <p:spPr>
          <a:xfrm>
            <a:off x="390524" y="1340768"/>
            <a:ext cx="6162676" cy="438581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lang="zh-TW" altLang="en-US" b="1" dirty="0">
                <a:solidFill>
                  <a:srgbClr val="249DCE">
                    <a:lumMod val="75000"/>
                  </a:srgbClr>
                </a:solidFill>
                <a:latin typeface="微軟正黑體" panose="020B0604030504040204" pitchFamily="34" charset="-120"/>
                <a:ea typeface="微軟正黑體" panose="020B0604030504040204" pitchFamily="34" charset="-120"/>
              </a:rPr>
              <a:t>概念</a:t>
            </a:r>
            <a:endParaRPr kumimoji="0" lang="zh-TW" altLang="en-US" sz="2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endParaRPr>
          </a:p>
          <a:p>
            <a:pPr lvl="0">
              <a:defRPr/>
            </a:pP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異常值處理是一種從數據集中移除異常值的技術。這種方法可以應用於各種尺度，以產生更準確的數據表示。這對模型的性能有著重要的影響。根據模型的不同，這種影響可能會很大或很小。例如，線性回歸對異常值特別敏感。這個過程應該在模型訓練之前完成。</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lvl="0">
              <a:defRPr/>
            </a:pP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zh-TW" altLang="en-US" b="1" dirty="0">
                <a:solidFill>
                  <a:srgbClr val="249DCE">
                    <a:lumMod val="75000"/>
                  </a:srgbClr>
                </a:solidFill>
                <a:latin typeface="微軟正黑體" panose="020B0604030504040204" pitchFamily="34" charset="-120"/>
                <a:ea typeface="微軟正黑體" panose="020B0604030504040204" pitchFamily="34" charset="-120"/>
              </a:rPr>
              <a:t>處理</a:t>
            </a: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rPr>
              <a:t>方法</a:t>
            </a: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rPr>
              <a:t>:</a:t>
            </a:r>
          </a:p>
          <a:p>
            <a:pPr marL="171450" indent="-171450">
              <a:buFont typeface="Arial" panose="020B0604020202020204" pitchFamily="34" charset="0"/>
              <a:buChar char="•"/>
            </a:pP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移除 </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Removal</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從分佈中刪除包含異常值的條目。但是，如果在許多變量上都存在異常值，這種策略可能會導致遺漏大量數據表的情況。</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endPar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替換值 </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Replacing values</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將異常值視為缺失值並用合適的填補方法進行替換。</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endPar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1" dirty="0">
                <a:solidFill>
                  <a:srgbClr val="0070C0"/>
                </a:solidFill>
                <a:highlight>
                  <a:srgbClr val="FFFFFF"/>
                </a:highlight>
                <a:latin typeface="微軟正黑體" panose="020B0604030504040204" pitchFamily="34" charset="-120"/>
                <a:ea typeface="微軟正黑體" panose="020B0604030504040204" pitchFamily="34" charset="-120"/>
              </a:rPr>
              <a:t>上下限設定 </a:t>
            </a:r>
            <a:r>
              <a:rPr lang="en-US" altLang="zh-TW" sz="1200" b="1" dirty="0">
                <a:solidFill>
                  <a:srgbClr val="0070C0"/>
                </a:solidFill>
                <a:highlight>
                  <a:srgbClr val="FFFFFF"/>
                </a:highlight>
                <a:latin typeface="微軟正黑體" panose="020B0604030504040204" pitchFamily="34" charset="-120"/>
                <a:ea typeface="微軟正黑體" panose="020B0604030504040204" pitchFamily="34" charset="-120"/>
              </a:rPr>
              <a:t>Capping</a:t>
            </a:r>
            <a:r>
              <a:rPr lang="zh-TW" altLang="en-US" sz="1200" b="1" dirty="0">
                <a:solidFill>
                  <a:srgbClr val="0070C0"/>
                </a:solidFill>
                <a:highlight>
                  <a:srgbClr val="FFFFFF"/>
                </a:highlight>
                <a:latin typeface="微軟正黑體" panose="020B0604030504040204" pitchFamily="34" charset="-120"/>
                <a:ea typeface="微軟正黑體" panose="020B0604030504040204" pitchFamily="34" charset="-120"/>
              </a:rPr>
              <a:t>：</a:t>
            </a:r>
            <a:endParaRPr lang="en-US" altLang="zh-TW" sz="1200" b="1" dirty="0">
              <a:solidFill>
                <a:srgbClr val="0070C0"/>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使用任意值或變量分佈中的值來替換最大和最小值。</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endPar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1" dirty="0">
                <a:solidFill>
                  <a:srgbClr val="0070C0"/>
                </a:solidFill>
                <a:highlight>
                  <a:srgbClr val="FFFFFF"/>
                </a:highlight>
                <a:latin typeface="微軟正黑體" panose="020B0604030504040204" pitchFamily="34" charset="-120"/>
                <a:ea typeface="微軟正黑體" panose="020B0604030504040204" pitchFamily="34" charset="-120"/>
              </a:rPr>
              <a:t>離散化 </a:t>
            </a:r>
            <a:r>
              <a:rPr lang="en-US" altLang="zh-TW" sz="1200" b="1" dirty="0">
                <a:solidFill>
                  <a:srgbClr val="0070C0"/>
                </a:solidFill>
                <a:highlight>
                  <a:srgbClr val="FFFFFF"/>
                </a:highlight>
                <a:latin typeface="微軟正黑體" panose="020B0604030504040204" pitchFamily="34" charset="-120"/>
                <a:ea typeface="微軟正黑體" panose="020B0604030504040204" pitchFamily="34" charset="-120"/>
              </a:rPr>
              <a:t>Discretization</a:t>
            </a:r>
            <a:r>
              <a:rPr lang="zh-TW" altLang="en-US" sz="1200" b="1" dirty="0">
                <a:solidFill>
                  <a:srgbClr val="0070C0"/>
                </a:solidFill>
                <a:highlight>
                  <a:srgbClr val="FFFFFF"/>
                </a:highlight>
                <a:latin typeface="微軟正黑體" panose="020B0604030504040204" pitchFamily="34" charset="-120"/>
                <a:ea typeface="微軟正黑體" panose="020B0604030504040204" pitchFamily="34" charset="-120"/>
              </a:rPr>
              <a:t>：</a:t>
            </a:r>
            <a:endParaRPr lang="en-US" altLang="zh-TW" sz="1200" b="1" dirty="0">
              <a:solidFill>
                <a:srgbClr val="0070C0"/>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離散化是將連續變量、模型和函數轉換為離散的過程。這是通過構建一系列連續的區間（或箱子）來實現的，這些區間跨越了我們所需變量</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模型</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函數的範圍。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endParaRPr>
          </a:p>
        </p:txBody>
      </p:sp>
      <p:pic>
        <p:nvPicPr>
          <p:cNvPr id="2" name="圖片 1">
            <a:extLst>
              <a:ext uri="{FF2B5EF4-FFF2-40B4-BE49-F238E27FC236}">
                <a16:creationId xmlns:a16="http://schemas.microsoft.com/office/drawing/2014/main" id="{91EFE567-BB0D-41CC-9117-C67B2600F08A}"/>
              </a:ext>
            </a:extLst>
          </p:cNvPr>
          <p:cNvPicPr>
            <a:picLocks noChangeAspect="1"/>
          </p:cNvPicPr>
          <p:nvPr/>
        </p:nvPicPr>
        <p:blipFill>
          <a:blip r:embed="rId2"/>
          <a:stretch>
            <a:fillRect/>
          </a:stretch>
        </p:blipFill>
        <p:spPr>
          <a:xfrm>
            <a:off x="7035799" y="1854202"/>
            <a:ext cx="4402666" cy="2201333"/>
          </a:xfrm>
          <a:prstGeom prst="rect">
            <a:avLst/>
          </a:prstGeom>
        </p:spPr>
      </p:pic>
      <p:pic>
        <p:nvPicPr>
          <p:cNvPr id="4" name="圖片 3">
            <a:extLst>
              <a:ext uri="{FF2B5EF4-FFF2-40B4-BE49-F238E27FC236}">
                <a16:creationId xmlns:a16="http://schemas.microsoft.com/office/drawing/2014/main" id="{3AF3C8E8-95EE-4AD2-891C-A3CBB400AB6C}"/>
              </a:ext>
            </a:extLst>
          </p:cNvPr>
          <p:cNvPicPr>
            <a:picLocks noChangeAspect="1"/>
          </p:cNvPicPr>
          <p:nvPr/>
        </p:nvPicPr>
        <p:blipFill>
          <a:blip r:embed="rId3"/>
          <a:stretch>
            <a:fillRect/>
          </a:stretch>
        </p:blipFill>
        <p:spPr>
          <a:xfrm>
            <a:off x="7208838" y="4249031"/>
            <a:ext cx="4051829" cy="2034824"/>
          </a:xfrm>
          <a:prstGeom prst="rect">
            <a:avLst/>
          </a:prstGeom>
        </p:spPr>
      </p:pic>
      <p:sp>
        <p:nvSpPr>
          <p:cNvPr id="5" name="矩形 4">
            <a:extLst>
              <a:ext uri="{FF2B5EF4-FFF2-40B4-BE49-F238E27FC236}">
                <a16:creationId xmlns:a16="http://schemas.microsoft.com/office/drawing/2014/main" id="{FD8BE7CB-CDE0-4B93-98CF-652C9BD9EEEF}"/>
              </a:ext>
            </a:extLst>
          </p:cNvPr>
          <p:cNvSpPr/>
          <p:nvPr/>
        </p:nvSpPr>
        <p:spPr>
          <a:xfrm>
            <a:off x="8249828" y="4192600"/>
            <a:ext cx="1958228" cy="307777"/>
          </a:xfrm>
          <a:prstGeom prst="rect">
            <a:avLst/>
          </a:prstGeom>
        </p:spPr>
        <p:txBody>
          <a:bodyPr wrap="none">
            <a:spAutoFit/>
          </a:bodyPr>
          <a:lstStyle/>
          <a:p>
            <a:r>
              <a:rPr lang="zh-TW" altLang="en-US" sz="14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離散化 </a:t>
            </a:r>
            <a:r>
              <a:rPr lang="en-US" altLang="zh-TW" sz="14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Discretization</a:t>
            </a:r>
            <a:endParaRPr lang="zh-TW" altLang="en-US" sz="1400" dirty="0">
              <a:solidFill>
                <a:schemeClr val="accent6">
                  <a:lumMod val="10000"/>
                </a:schemeClr>
              </a:solidFill>
            </a:endParaRPr>
          </a:p>
        </p:txBody>
      </p:sp>
      <p:sp>
        <p:nvSpPr>
          <p:cNvPr id="6" name="矩形 5">
            <a:extLst>
              <a:ext uri="{FF2B5EF4-FFF2-40B4-BE49-F238E27FC236}">
                <a16:creationId xmlns:a16="http://schemas.microsoft.com/office/drawing/2014/main" id="{86DB35E3-5FA3-4AD1-8032-085BBBA15F63}"/>
              </a:ext>
            </a:extLst>
          </p:cNvPr>
          <p:cNvSpPr/>
          <p:nvPr/>
        </p:nvSpPr>
        <p:spPr>
          <a:xfrm>
            <a:off x="8263117" y="1424000"/>
            <a:ext cx="1856598" cy="307777"/>
          </a:xfrm>
          <a:prstGeom prst="rect">
            <a:avLst/>
          </a:prstGeom>
        </p:spPr>
        <p:txBody>
          <a:bodyPr wrap="none">
            <a:spAutoFit/>
          </a:bodyPr>
          <a:lstStyle/>
          <a:p>
            <a:r>
              <a:rPr lang="zh-TW" altLang="en-US" sz="14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上下限設定 </a:t>
            </a:r>
            <a:r>
              <a:rPr lang="en-US" altLang="zh-TW" sz="14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Capping</a:t>
            </a:r>
            <a:endParaRPr lang="zh-TW" altLang="en-US" sz="1400" dirty="0">
              <a:solidFill>
                <a:schemeClr val="accent6">
                  <a:lumMod val="10000"/>
                </a:schemeClr>
              </a:solidFill>
            </a:endParaRPr>
          </a:p>
        </p:txBody>
      </p:sp>
      <p:sp>
        <p:nvSpPr>
          <p:cNvPr id="11" name="矩形: 圓角 10">
            <a:extLst>
              <a:ext uri="{FF2B5EF4-FFF2-40B4-BE49-F238E27FC236}">
                <a16:creationId xmlns:a16="http://schemas.microsoft.com/office/drawing/2014/main" id="{006DC659-B461-4AB1-BCA2-5AB3F42B159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dirty="0">
                <a:solidFill>
                  <a:srgbClr val="D8D8D8">
                    <a:lumMod val="10000"/>
                  </a:srgbClr>
                </a:solidFill>
                <a:latin typeface="微軟正黑體" panose="020B0604030504040204" pitchFamily="34" charset="-120"/>
                <a:ea typeface="微軟正黑體" panose="020B0604030504040204" pitchFamily="34" charset="-120"/>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11109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特徵</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轉換</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資料前處理中的特徵縮放其目的主要是為了提高模型的訓練效率和預測能力</a:t>
            </a:r>
          </a:p>
        </p:txBody>
      </p:sp>
      <p:sp>
        <p:nvSpPr>
          <p:cNvPr id="2" name="文字方塊 1">
            <a:extLst>
              <a:ext uri="{FF2B5EF4-FFF2-40B4-BE49-F238E27FC236}">
                <a16:creationId xmlns:a16="http://schemas.microsoft.com/office/drawing/2014/main" id="{53ABD97C-4920-35C1-504D-3B74BA75145A}"/>
              </a:ext>
            </a:extLst>
          </p:cNvPr>
          <p:cNvSpPr txBox="1"/>
          <p:nvPr/>
        </p:nvSpPr>
        <p:spPr>
          <a:xfrm>
            <a:off x="1626427"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特徵縮放</a:t>
            </a:r>
          </a:p>
        </p:txBody>
      </p:sp>
      <p:pic>
        <p:nvPicPr>
          <p:cNvPr id="1032" name="Picture 8" descr="Normalization vs Standardization - What's The Difference? | Simplilearn">
            <a:extLst>
              <a:ext uri="{FF2B5EF4-FFF2-40B4-BE49-F238E27FC236}">
                <a16:creationId xmlns:a16="http://schemas.microsoft.com/office/drawing/2014/main" id="{9B17F220-A813-F996-465C-40735401D0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785"/>
          <a:stretch/>
        </p:blipFill>
        <p:spPr bwMode="auto">
          <a:xfrm>
            <a:off x="1266388" y="3717032"/>
            <a:ext cx="4176464" cy="2119401"/>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E9BE57BB-4E54-28C8-45FD-FFF2D64C376F}"/>
              </a:ext>
            </a:extLst>
          </p:cNvPr>
          <p:cNvPicPr>
            <a:picLocks noChangeAspect="1"/>
          </p:cNvPicPr>
          <p:nvPr/>
        </p:nvPicPr>
        <p:blipFill>
          <a:blip r:embed="rId3"/>
          <a:stretch>
            <a:fillRect/>
          </a:stretch>
        </p:blipFill>
        <p:spPr>
          <a:xfrm>
            <a:off x="1122371" y="2132856"/>
            <a:ext cx="4464496" cy="1999115"/>
          </a:xfrm>
          <a:prstGeom prst="rect">
            <a:avLst/>
          </a:prstGeom>
        </p:spPr>
      </p:pic>
      <p:pic>
        <p:nvPicPr>
          <p:cNvPr id="14" name="Picture 6" descr="Feature Scaling: When Should You Use Standardization and Normalization | by  Zipporah Luna | Python in Plain English">
            <a:extLst>
              <a:ext uri="{FF2B5EF4-FFF2-40B4-BE49-F238E27FC236}">
                <a16:creationId xmlns:a16="http://schemas.microsoft.com/office/drawing/2014/main" id="{076973B8-AA0F-E6AA-67EA-8849A25F7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91" y="4077072"/>
            <a:ext cx="5588167" cy="1944216"/>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F5836935-0763-E833-9A38-EB903932AD59}"/>
              </a:ext>
            </a:extLst>
          </p:cNvPr>
          <p:cNvSpPr txBox="1"/>
          <p:nvPr/>
        </p:nvSpPr>
        <p:spPr>
          <a:xfrm>
            <a:off x="1338395" y="3645024"/>
            <a:ext cx="4748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ex</a:t>
            </a:r>
            <a:endParaRPr kumimoji="0" lang="zh-TW" altLang="en-US"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0C0F02F1-8F4F-F8FC-F9A5-347D6A2425E7}"/>
              </a:ext>
            </a:extLst>
          </p:cNvPr>
          <p:cNvSpPr txBox="1"/>
          <p:nvPr/>
        </p:nvSpPr>
        <p:spPr>
          <a:xfrm>
            <a:off x="3786667" y="3645024"/>
            <a:ext cx="4748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ex</a:t>
            </a:r>
            <a:endParaRPr kumimoji="0" lang="zh-TW" altLang="en-US"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9EE1BDA9-D59A-42DA-94F9-ACE3B6AE347E}"/>
              </a:ext>
            </a:extLst>
          </p:cNvPr>
          <p:cNvPicPr>
            <a:picLocks noChangeAspect="1"/>
          </p:cNvPicPr>
          <p:nvPr/>
        </p:nvPicPr>
        <p:blipFill>
          <a:blip r:embed="rId5"/>
          <a:stretch>
            <a:fillRect/>
          </a:stretch>
        </p:blipFill>
        <p:spPr>
          <a:xfrm>
            <a:off x="6346775" y="2327672"/>
            <a:ext cx="5616624" cy="2893412"/>
          </a:xfrm>
          <a:prstGeom prst="rect">
            <a:avLst/>
          </a:prstGeom>
        </p:spPr>
      </p:pic>
      <p:sp>
        <p:nvSpPr>
          <p:cNvPr id="11" name="矩形: 圓角 10">
            <a:extLst>
              <a:ext uri="{FF2B5EF4-FFF2-40B4-BE49-F238E27FC236}">
                <a16:creationId xmlns:a16="http://schemas.microsoft.com/office/drawing/2014/main" id="{CA8B45AF-1654-4EB7-8783-EEB4D276BF42}"/>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TW" altLang="en-US" sz="1200" b="1" dirty="0">
                <a:solidFill>
                  <a:srgbClr val="D8D8D8">
                    <a:lumMod val="10000"/>
                  </a:srgbClr>
                </a:solidFill>
                <a:latin typeface="微軟正黑體" panose="020B0604030504040204" pitchFamily="34" charset="-120"/>
                <a:ea typeface="微軟正黑體" panose="020B0604030504040204" pitchFamily="34" charset="-120"/>
              </a:rPr>
              <a:t>特徵工程</a:t>
            </a:r>
            <a:endParaRPr lang="en-US" altLang="zh-TW" sz="1200" b="1" dirty="0">
              <a:solidFill>
                <a:srgbClr val="D8D8D8">
                  <a:lumMod val="10000"/>
                </a:srgb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81288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a:extLst>
              <a:ext uri="{FF2B5EF4-FFF2-40B4-BE49-F238E27FC236}">
                <a16:creationId xmlns:a16="http://schemas.microsoft.com/office/drawing/2014/main" id="{7305567A-D233-45A1-6A26-AEC6090A20F3}"/>
              </a:ext>
            </a:extLst>
          </p:cNvPr>
          <p:cNvSpPr>
            <a:spLocks noGrp="1"/>
          </p:cNvSpPr>
          <p:nvPr>
            <p:ph idx="1"/>
          </p:nvPr>
        </p:nvSpPr>
        <p:spPr>
          <a:xfrm>
            <a:off x="621507" y="1353942"/>
            <a:ext cx="10948988" cy="353594"/>
          </a:xfrm>
        </p:spPr>
        <p:txBody>
          <a:bodyPr/>
          <a:lstStyle/>
          <a:p>
            <a:pPr algn="ctr"/>
            <a:r>
              <a:rPr lang="zh-TW" altLang="en-US" sz="2400" dirty="0">
                <a:solidFill>
                  <a:schemeClr val="accent6">
                    <a:lumMod val="10000"/>
                  </a:schemeClr>
                </a:solidFill>
                <a:latin typeface="Microsoft YaHei"/>
                <a:ea typeface="Microsoft YaHei"/>
                <a:cs typeface="Arial"/>
              </a:rPr>
              <a:t>請實體和線上參與的夥伴，拿請您的手機掃描簽到 </a:t>
            </a:r>
            <a:r>
              <a:rPr lang="en-US" altLang="zh-TW" sz="2400" dirty="0">
                <a:solidFill>
                  <a:schemeClr val="accent6">
                    <a:lumMod val="10000"/>
                  </a:schemeClr>
                </a:solidFill>
                <a:latin typeface="Microsoft YaHei"/>
                <a:ea typeface="Microsoft YaHei"/>
                <a:cs typeface="Arial"/>
              </a:rPr>
              <a:t>QR Code</a:t>
            </a:r>
            <a:r>
              <a:rPr lang="zh-TW" altLang="en-US" sz="2400" dirty="0">
                <a:solidFill>
                  <a:schemeClr val="accent6">
                    <a:lumMod val="10000"/>
                  </a:schemeClr>
                </a:solidFill>
                <a:latin typeface="Microsoft YaHei"/>
                <a:ea typeface="Microsoft YaHei"/>
                <a:cs typeface="Arial"/>
              </a:rPr>
              <a:t>，加入社群 ✋</a:t>
            </a:r>
            <a:endParaRPr lang="zh-TW" altLang="en-US" sz="2400" dirty="0">
              <a:solidFill>
                <a:schemeClr val="accent6">
                  <a:lumMod val="10000"/>
                </a:schemeClr>
              </a:solidFill>
            </a:endParaRPr>
          </a:p>
        </p:txBody>
      </p:sp>
      <p:sp>
        <p:nvSpPr>
          <p:cNvPr id="11" name="矩形 10">
            <a:extLst>
              <a:ext uri="{FF2B5EF4-FFF2-40B4-BE49-F238E27FC236}">
                <a16:creationId xmlns:a16="http://schemas.microsoft.com/office/drawing/2014/main" id="{120B27DF-C516-5879-56D5-8F1F2DE4E53E}"/>
              </a:ext>
            </a:extLst>
          </p:cNvPr>
          <p:cNvSpPr/>
          <p:nvPr/>
        </p:nvSpPr>
        <p:spPr>
          <a:xfrm>
            <a:off x="2299" y="588"/>
            <a:ext cx="12187400" cy="908132"/>
          </a:xfrm>
          <a:prstGeom prst="rect">
            <a:avLst/>
          </a:prstGeom>
          <a:gradFill flip="none" rotWithShape="1">
            <a:gsLst>
              <a:gs pos="0">
                <a:srgbClr val="AA914A"/>
              </a:gs>
              <a:gs pos="100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icrosoft GothicNeo"/>
              </a:rPr>
              <a:t>歡迎各位</a:t>
            </a:r>
            <a:endParaRPr kumimoji="0" lang="zh-TW" altLang="en-US" sz="2400" b="1"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icrosoft GothicNeo" panose="020B0503020000020004" pitchFamily="34" charset="-127"/>
            </a:endParaRPr>
          </a:p>
        </p:txBody>
      </p:sp>
      <p:sp>
        <p:nvSpPr>
          <p:cNvPr id="5" name="矩形: 圓角 4">
            <a:extLst>
              <a:ext uri="{FF2B5EF4-FFF2-40B4-BE49-F238E27FC236}">
                <a16:creationId xmlns:a16="http://schemas.microsoft.com/office/drawing/2014/main" id="{D56C1229-4A03-E1D8-4CC1-1CCB2667B806}"/>
              </a:ext>
            </a:extLst>
          </p:cNvPr>
          <p:cNvSpPr/>
          <p:nvPr/>
        </p:nvSpPr>
        <p:spPr>
          <a:xfrm>
            <a:off x="4222567" y="2121753"/>
            <a:ext cx="3546839" cy="3546839"/>
          </a:xfrm>
          <a:prstGeom prst="roundRect">
            <a:avLst>
              <a:gd name="adj" fmla="val 5388"/>
            </a:avLst>
          </a:prstGeom>
          <a:solidFill>
            <a:schemeClr val="bg1"/>
          </a:solidFill>
          <a:ln w="76200">
            <a:solidFill>
              <a:srgbClr val="AA914A"/>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 name="矩形: 圓角 1">
            <a:extLst>
              <a:ext uri="{FF2B5EF4-FFF2-40B4-BE49-F238E27FC236}">
                <a16:creationId xmlns:a16="http://schemas.microsoft.com/office/drawing/2014/main" id="{BA25750A-005D-99D1-E544-AF3DE90EE0B8}"/>
              </a:ext>
            </a:extLst>
          </p:cNvPr>
          <p:cNvSpPr/>
          <p:nvPr/>
        </p:nvSpPr>
        <p:spPr>
          <a:xfrm>
            <a:off x="4072820" y="1993795"/>
            <a:ext cx="3829184" cy="3829184"/>
          </a:xfrm>
          <a:prstGeom prst="roundRect">
            <a:avLst>
              <a:gd name="adj" fmla="val 7776"/>
            </a:avLst>
          </a:prstGeom>
          <a:noFill/>
          <a:ln w="12700">
            <a:solidFill>
              <a:srgbClr val="AA914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pic>
        <p:nvPicPr>
          <p:cNvPr id="8" name="圖片 7">
            <a:extLst>
              <a:ext uri="{FF2B5EF4-FFF2-40B4-BE49-F238E27FC236}">
                <a16:creationId xmlns:a16="http://schemas.microsoft.com/office/drawing/2014/main" id="{7E206273-FC3F-4953-BB98-56CBD0CA2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5800" y="2204864"/>
            <a:ext cx="3384376" cy="3384376"/>
          </a:xfrm>
          <a:prstGeom prst="rect">
            <a:avLst/>
          </a:prstGeom>
          <a:ln>
            <a:noFill/>
          </a:ln>
          <a:effectLst>
            <a:softEdge rad="112500"/>
          </a:effectLst>
        </p:spPr>
      </p:pic>
    </p:spTree>
    <p:extLst>
      <p:ext uri="{BB962C8B-B14F-4D97-AF65-F5344CB8AC3E}">
        <p14:creationId xmlns:p14="http://schemas.microsoft.com/office/powerpoint/2010/main" val="3575274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特徵縮放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Normalization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正規化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(Min-Max Scaling)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資料的歸一化和標準化都是對資料做變換，指透過某種處理方法將待處理的資料限制在一定的範圍內或符合某種分佈。</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F2E3F4EE-ABD5-08DE-201D-8AB200C4D1BA}"/>
              </a:ext>
            </a:extLst>
          </p:cNvPr>
          <p:cNvPicPr>
            <a:picLocks noChangeAspect="1"/>
          </p:cNvPicPr>
          <p:nvPr/>
        </p:nvPicPr>
        <p:blipFill>
          <a:blip r:embed="rId2"/>
          <a:stretch>
            <a:fillRect/>
          </a:stretch>
        </p:blipFill>
        <p:spPr>
          <a:xfrm>
            <a:off x="2639616" y="4005064"/>
            <a:ext cx="2952328" cy="2054067"/>
          </a:xfrm>
          <a:prstGeom prst="rect">
            <a:avLst/>
          </a:prstGeom>
        </p:spPr>
      </p:pic>
      <p:pic>
        <p:nvPicPr>
          <p:cNvPr id="13" name="圖片 12">
            <a:extLst>
              <a:ext uri="{FF2B5EF4-FFF2-40B4-BE49-F238E27FC236}">
                <a16:creationId xmlns:a16="http://schemas.microsoft.com/office/drawing/2014/main" id="{8139B670-69FE-3AB2-1E23-11748FA7144B}"/>
              </a:ext>
            </a:extLst>
          </p:cNvPr>
          <p:cNvPicPr>
            <a:picLocks noChangeAspect="1"/>
          </p:cNvPicPr>
          <p:nvPr/>
        </p:nvPicPr>
        <p:blipFill>
          <a:blip r:embed="rId3"/>
          <a:stretch>
            <a:fillRect/>
          </a:stretch>
        </p:blipFill>
        <p:spPr>
          <a:xfrm>
            <a:off x="767408" y="4653136"/>
            <a:ext cx="1584176" cy="632217"/>
          </a:xfrm>
          <a:prstGeom prst="rect">
            <a:avLst/>
          </a:prstGeom>
        </p:spPr>
      </p:pic>
      <p:pic>
        <p:nvPicPr>
          <p:cNvPr id="17" name="圖片 16">
            <a:extLst>
              <a:ext uri="{FF2B5EF4-FFF2-40B4-BE49-F238E27FC236}">
                <a16:creationId xmlns:a16="http://schemas.microsoft.com/office/drawing/2014/main" id="{55113E8A-2702-9EA7-E8E6-5E9F1BD5E729}"/>
              </a:ext>
            </a:extLst>
          </p:cNvPr>
          <p:cNvPicPr>
            <a:picLocks noChangeAspect="1"/>
          </p:cNvPicPr>
          <p:nvPr/>
        </p:nvPicPr>
        <p:blipFill rotWithShape="1">
          <a:blip r:embed="rId4"/>
          <a:srcRect t="26015"/>
          <a:stretch/>
        </p:blipFill>
        <p:spPr>
          <a:xfrm>
            <a:off x="6528048" y="1556792"/>
            <a:ext cx="5606553" cy="2342721"/>
          </a:xfrm>
          <a:prstGeom prst="rect">
            <a:avLst/>
          </a:prstGeom>
        </p:spPr>
      </p:pic>
      <p:sp>
        <p:nvSpPr>
          <p:cNvPr id="19" name="文字方塊 18">
            <a:extLst>
              <a:ext uri="{FF2B5EF4-FFF2-40B4-BE49-F238E27FC236}">
                <a16:creationId xmlns:a16="http://schemas.microsoft.com/office/drawing/2014/main" id="{3072652B-5F21-4064-1DFC-3D0E39292B89}"/>
              </a:ext>
            </a:extLst>
          </p:cNvPr>
          <p:cNvSpPr txBox="1"/>
          <p:nvPr/>
        </p:nvSpPr>
        <p:spPr>
          <a:xfrm>
            <a:off x="7016279" y="1412776"/>
            <a:ext cx="433965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正規化前後，損失函數梯度下降表現差異</a:t>
            </a:r>
          </a:p>
        </p:txBody>
      </p:sp>
      <p:pic>
        <p:nvPicPr>
          <p:cNvPr id="22" name="圖片 21">
            <a:extLst>
              <a:ext uri="{FF2B5EF4-FFF2-40B4-BE49-F238E27FC236}">
                <a16:creationId xmlns:a16="http://schemas.microsoft.com/office/drawing/2014/main" id="{D380129E-5F13-3482-67F7-0B482450021F}"/>
              </a:ext>
            </a:extLst>
          </p:cNvPr>
          <p:cNvPicPr>
            <a:picLocks noChangeAspect="1"/>
          </p:cNvPicPr>
          <p:nvPr/>
        </p:nvPicPr>
        <p:blipFill>
          <a:blip r:embed="rId5"/>
          <a:stretch>
            <a:fillRect/>
          </a:stretch>
        </p:blipFill>
        <p:spPr>
          <a:xfrm>
            <a:off x="6960096" y="3789040"/>
            <a:ext cx="4608512" cy="2300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直線單箭頭接點 22">
            <a:extLst>
              <a:ext uri="{FF2B5EF4-FFF2-40B4-BE49-F238E27FC236}">
                <a16:creationId xmlns:a16="http://schemas.microsoft.com/office/drawing/2014/main" id="{B728B5E9-5BC3-6099-D85F-14AACD49D58D}"/>
              </a:ext>
            </a:extLst>
          </p:cNvPr>
          <p:cNvCxnSpPr>
            <a:cxnSpLocks/>
          </p:cNvCxnSpPr>
          <p:nvPr/>
        </p:nvCxnSpPr>
        <p:spPr>
          <a:xfrm>
            <a:off x="6168008" y="5013176"/>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1">
            <a:extLst>
              <a:ext uri="{FF2B5EF4-FFF2-40B4-BE49-F238E27FC236}">
                <a16:creationId xmlns:a16="http://schemas.microsoft.com/office/drawing/2014/main" id="{D1359BCB-6E0C-9027-F194-C1E65B5CD925}"/>
              </a:ext>
            </a:extLst>
          </p:cNvPr>
          <p:cNvSpPr>
            <a:spLocks noChangeArrowheads="1"/>
          </p:cNvSpPr>
          <p:nvPr/>
        </p:nvSpPr>
        <p:spPr bwMode="auto">
          <a:xfrm>
            <a:off x="6094971" y="6165304"/>
            <a:ext cx="6120680" cy="276999"/>
          </a:xfrm>
          <a:prstGeom prst="rect">
            <a:avLst/>
          </a:prstGeom>
          <a:solidFill>
            <a:srgbClr val="FFC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並非每個數據集都需要進行特徵縮放。只有當模型計算對距離敏感時才考慮進行縮放</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27" name="文字方塊 26">
            <a:extLst>
              <a:ext uri="{FF2B5EF4-FFF2-40B4-BE49-F238E27FC236}">
                <a16:creationId xmlns:a16="http://schemas.microsoft.com/office/drawing/2014/main" id="{4D99E8CA-D572-6933-3855-0245CCA80AA4}"/>
              </a:ext>
            </a:extLst>
          </p:cNvPr>
          <p:cNvSpPr txBox="1"/>
          <p:nvPr/>
        </p:nvSpPr>
        <p:spPr>
          <a:xfrm>
            <a:off x="1055440" y="5445224"/>
            <a:ext cx="12105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歸一化公式</a:t>
            </a:r>
          </a:p>
        </p:txBody>
      </p:sp>
      <p:sp>
        <p:nvSpPr>
          <p:cNvPr id="28" name="矩形 27">
            <a:extLst>
              <a:ext uri="{FF2B5EF4-FFF2-40B4-BE49-F238E27FC236}">
                <a16:creationId xmlns:a16="http://schemas.microsoft.com/office/drawing/2014/main" id="{4AAC61D9-C0D9-8C18-3EDE-B28927C186DA}"/>
              </a:ext>
            </a:extLst>
          </p:cNvPr>
          <p:cNvSpPr/>
          <p:nvPr/>
        </p:nvSpPr>
        <p:spPr>
          <a:xfrm>
            <a:off x="7032104" y="3933056"/>
            <a:ext cx="936104" cy="2088232"/>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文字方塊 28">
            <a:extLst>
              <a:ext uri="{FF2B5EF4-FFF2-40B4-BE49-F238E27FC236}">
                <a16:creationId xmlns:a16="http://schemas.microsoft.com/office/drawing/2014/main" id="{526E6847-5FD5-DB9F-3CF0-CB92F5040877}"/>
              </a:ext>
            </a:extLst>
          </p:cNvPr>
          <p:cNvSpPr txBox="1"/>
          <p:nvPr/>
        </p:nvSpPr>
        <p:spPr>
          <a:xfrm>
            <a:off x="7536160" y="4437112"/>
            <a:ext cx="5084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max</a:t>
            </a:r>
            <a:endParaRPr kumimoji="0" lang="zh-TW" altLang="en-US"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767F103A-834B-5FC6-5DA6-C1065F0FEFD9}"/>
              </a:ext>
            </a:extLst>
          </p:cNvPr>
          <p:cNvSpPr txBox="1"/>
          <p:nvPr/>
        </p:nvSpPr>
        <p:spPr>
          <a:xfrm>
            <a:off x="7536160" y="5661248"/>
            <a:ext cx="4539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min</a:t>
            </a:r>
            <a:endParaRPr kumimoji="0" lang="zh-TW" altLang="en-US"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C4E66BB5-F234-FBB6-2C2D-E204F49CA464}"/>
              </a:ext>
            </a:extLst>
          </p:cNvPr>
          <p:cNvSpPr txBox="1"/>
          <p:nvPr/>
        </p:nvSpPr>
        <p:spPr>
          <a:xfrm>
            <a:off x="390524" y="1340768"/>
            <a:ext cx="5705476" cy="3093154"/>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原理</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確定特徵中的最小值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(min(X))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和最大值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(max(X))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。將特徵的數值範圍壓縮到一個固定的範圍，通常是</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應用場景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提高模型訓練效率</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正規化可以改善機器學習算法的表現，尤其是那些涉及資料點距離的算法，如支持向量機（</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）和神經網絡。在優化過程中，標準化可以加快收斂速度，因為它保證了所有特徵在梯度下降過程中具有相同的學習率。</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確保準確性</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許多資料可視化技術（如散點圖）</a:t>
            </a:r>
            <a:r>
              <a:rPr kumimoji="0" lang="zh-TW" altLang="en-US" sz="1200" b="0" i="0" u="none" strike="noStrike" kern="1200" cap="none" spc="0" normalizeH="0" baseline="0" noProof="0" dirty="0">
                <a:ln>
                  <a:noFill/>
                </a:ln>
                <a:solidFill>
                  <a:srgbClr val="249DCE"/>
                </a:solidFill>
                <a:effectLst/>
                <a:highlight>
                  <a:srgbClr val="FFFFFF"/>
                </a:highlight>
                <a:uLnTx/>
                <a:uFillTx/>
                <a:latin typeface="微軟正黑體" panose="020B0604030504040204" pitchFamily="34" charset="-120"/>
                <a:ea typeface="微軟正黑體" panose="020B0604030504040204" pitchFamily="34" charset="-120"/>
                <a:cs typeface="+mn-cs"/>
              </a:rPr>
              <a:t>對輸入資料的尺度很敏感</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。如果資料未經正規化，可視化結果可能會扭曲，難以解釋。正規化可以避免這些問題，保證可視化的準確性。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6" name="矩形: 圓角 15">
            <a:extLst>
              <a:ext uri="{FF2B5EF4-FFF2-40B4-BE49-F238E27FC236}">
                <a16:creationId xmlns:a16="http://schemas.microsoft.com/office/drawing/2014/main" id="{E8B82DDC-286A-448F-8226-0C73ED85104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TW" altLang="en-US" sz="1200" b="1" dirty="0">
                <a:solidFill>
                  <a:srgbClr val="D8D8D8">
                    <a:lumMod val="10000"/>
                  </a:srgbClr>
                </a:solidFill>
                <a:latin typeface="微軟正黑體" panose="020B0604030504040204" pitchFamily="34" charset="-120"/>
                <a:ea typeface="微軟正黑體" panose="020B0604030504040204" pitchFamily="34" charset="-120"/>
              </a:rPr>
              <a:t>特徵工程</a:t>
            </a:r>
            <a:endParaRPr lang="en-US" altLang="zh-TW" sz="1200" b="1" dirty="0">
              <a:solidFill>
                <a:srgbClr val="D8D8D8">
                  <a:lumMod val="10000"/>
                </a:srgb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37113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705476" cy="249299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原理</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標準化將數據重新縮放，使其平均值為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，標準差為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。它假設您的數據服從高斯（鐘形曲線）分佈。</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應用場景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當模型的性能依賴於特徵的相對大小時，一般在建模的過程中，對資料都會要求特徵縮放，例如</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KNN</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err="1">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Kmeans</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等</a:t>
            </a:r>
            <a:r>
              <a:rPr kumimoji="0" lang="zh-TW" altLang="en-US" sz="1200" b="0" i="0" u="none" strike="noStrike" kern="1200" cap="none" spc="0" normalizeH="0" baseline="0" noProof="0" dirty="0">
                <a:ln>
                  <a:noFill/>
                </a:ln>
                <a:solidFill>
                  <a:srgbClr val="249DCE"/>
                </a:solidFill>
                <a:effectLst/>
                <a:highlight>
                  <a:srgbClr val="FFFFFF"/>
                </a:highlight>
                <a:uLnTx/>
                <a:uFillTx/>
                <a:latin typeface="微軟正黑體" panose="020B0604030504040204" pitchFamily="34" charset="-120"/>
                <a:ea typeface="微軟正黑體" panose="020B0604030504040204" pitchFamily="34" charset="-120"/>
                <a:cs typeface="+mn-cs"/>
              </a:rPr>
              <a:t>涉及距離的模型</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，但是對決策樹、隨機森利等樹模型是不需要進行特徵縮放</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後面會詳述</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。樹算法透過創建規則來分割數據，數據是根據單個特徵的閾值來分割的。這些分割是基於最佳化某個標準（如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Information Gain</a:t>
            </a:r>
            <a:r>
              <a:rPr kumimoji="0" lang="zh-TW" altLang="en-US"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或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Gini Impurity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）來選擇的，而與特徵的尺度無關。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特徵縮放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Standardization</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標準化</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資料的歸一化和標準化都是對資料做變換，指透過某種處理方法將待處理的資料限制在一定的範圍內或符合某種分佈。</a:t>
            </a:r>
          </a:p>
        </p:txBody>
      </p:sp>
      <p:pic>
        <p:nvPicPr>
          <p:cNvPr id="6146" name="Picture 2">
            <a:extLst>
              <a:ext uri="{FF2B5EF4-FFF2-40B4-BE49-F238E27FC236}">
                <a16:creationId xmlns:a16="http://schemas.microsoft.com/office/drawing/2014/main" id="{FBF0E13A-3CA0-6F99-70B2-B9BADEBC2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1484784"/>
            <a:ext cx="4608512" cy="2047496"/>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B9B2B26F-488C-AD78-BF41-29B6BBBCF2AA}"/>
              </a:ext>
            </a:extLst>
          </p:cNvPr>
          <p:cNvPicPr>
            <a:picLocks noChangeAspect="1"/>
          </p:cNvPicPr>
          <p:nvPr/>
        </p:nvPicPr>
        <p:blipFill>
          <a:blip r:embed="rId3"/>
          <a:stretch>
            <a:fillRect/>
          </a:stretch>
        </p:blipFill>
        <p:spPr>
          <a:xfrm>
            <a:off x="6960096" y="3789040"/>
            <a:ext cx="4608512" cy="2300672"/>
          </a:xfrm>
          <a:prstGeom prst="rect">
            <a:avLst/>
          </a:prstGeom>
        </p:spPr>
      </p:pic>
      <p:pic>
        <p:nvPicPr>
          <p:cNvPr id="4" name="圖片 3">
            <a:extLst>
              <a:ext uri="{FF2B5EF4-FFF2-40B4-BE49-F238E27FC236}">
                <a16:creationId xmlns:a16="http://schemas.microsoft.com/office/drawing/2014/main" id="{5BB7C7D6-E8A7-AC86-1DE0-DD442101D0E7}"/>
              </a:ext>
            </a:extLst>
          </p:cNvPr>
          <p:cNvPicPr>
            <a:picLocks noChangeAspect="1"/>
          </p:cNvPicPr>
          <p:nvPr/>
        </p:nvPicPr>
        <p:blipFill>
          <a:blip r:embed="rId4"/>
          <a:stretch>
            <a:fillRect/>
          </a:stretch>
        </p:blipFill>
        <p:spPr>
          <a:xfrm>
            <a:off x="7032104" y="3861048"/>
            <a:ext cx="4392488" cy="21338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圖片 8">
            <a:extLst>
              <a:ext uri="{FF2B5EF4-FFF2-40B4-BE49-F238E27FC236}">
                <a16:creationId xmlns:a16="http://schemas.microsoft.com/office/drawing/2014/main" id="{D6E0631D-6252-3AC8-BFA6-2DB3C0870ECE}"/>
              </a:ext>
            </a:extLst>
          </p:cNvPr>
          <p:cNvPicPr>
            <a:picLocks noChangeAspect="1"/>
          </p:cNvPicPr>
          <p:nvPr/>
        </p:nvPicPr>
        <p:blipFill>
          <a:blip r:embed="rId5"/>
          <a:stretch>
            <a:fillRect/>
          </a:stretch>
        </p:blipFill>
        <p:spPr>
          <a:xfrm>
            <a:off x="479376" y="3861048"/>
            <a:ext cx="5400600" cy="675075"/>
          </a:xfrm>
          <a:prstGeom prst="rect">
            <a:avLst/>
          </a:prstGeom>
        </p:spPr>
      </p:pic>
      <p:pic>
        <p:nvPicPr>
          <p:cNvPr id="11" name="圖片 10">
            <a:extLst>
              <a:ext uri="{FF2B5EF4-FFF2-40B4-BE49-F238E27FC236}">
                <a16:creationId xmlns:a16="http://schemas.microsoft.com/office/drawing/2014/main" id="{ACCB6859-BEC3-9A18-052D-A2641091622B}"/>
              </a:ext>
            </a:extLst>
          </p:cNvPr>
          <p:cNvPicPr>
            <a:picLocks noChangeAspect="1"/>
          </p:cNvPicPr>
          <p:nvPr/>
        </p:nvPicPr>
        <p:blipFill>
          <a:blip r:embed="rId6"/>
          <a:stretch>
            <a:fillRect/>
          </a:stretch>
        </p:blipFill>
        <p:spPr>
          <a:xfrm>
            <a:off x="407368" y="4869160"/>
            <a:ext cx="5616624" cy="970672"/>
          </a:xfrm>
          <a:prstGeom prst="rect">
            <a:avLst/>
          </a:prstGeom>
        </p:spPr>
      </p:pic>
      <p:sp>
        <p:nvSpPr>
          <p:cNvPr id="15" name="矩形 14">
            <a:extLst>
              <a:ext uri="{FF2B5EF4-FFF2-40B4-BE49-F238E27FC236}">
                <a16:creationId xmlns:a16="http://schemas.microsoft.com/office/drawing/2014/main" id="{F202F113-50F9-0A91-83B1-4FF25612DA78}"/>
              </a:ext>
            </a:extLst>
          </p:cNvPr>
          <p:cNvSpPr/>
          <p:nvPr/>
        </p:nvSpPr>
        <p:spPr>
          <a:xfrm>
            <a:off x="7176120" y="4509120"/>
            <a:ext cx="792088" cy="3600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93EBC8E8-4972-0AF1-9EC5-9984142AE266}"/>
              </a:ext>
            </a:extLst>
          </p:cNvPr>
          <p:cNvSpPr/>
          <p:nvPr/>
        </p:nvSpPr>
        <p:spPr>
          <a:xfrm>
            <a:off x="9696400" y="4509120"/>
            <a:ext cx="792088" cy="3600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矩形 26">
            <a:extLst>
              <a:ext uri="{FF2B5EF4-FFF2-40B4-BE49-F238E27FC236}">
                <a16:creationId xmlns:a16="http://schemas.microsoft.com/office/drawing/2014/main" id="{DB6F8EFF-2268-FCB1-80F9-2748F29CB95C}"/>
              </a:ext>
            </a:extLst>
          </p:cNvPr>
          <p:cNvSpPr/>
          <p:nvPr/>
        </p:nvSpPr>
        <p:spPr>
          <a:xfrm>
            <a:off x="7104112" y="3933056"/>
            <a:ext cx="936104" cy="2016224"/>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9" name="接點: 肘形 28">
            <a:extLst>
              <a:ext uri="{FF2B5EF4-FFF2-40B4-BE49-F238E27FC236}">
                <a16:creationId xmlns:a16="http://schemas.microsoft.com/office/drawing/2014/main" id="{EBE9EBCF-1044-A240-E742-4630CEAA123B}"/>
              </a:ext>
            </a:extLst>
          </p:cNvPr>
          <p:cNvCxnSpPr>
            <a:stCxn id="27" idx="0"/>
          </p:cNvCxnSpPr>
          <p:nvPr/>
        </p:nvCxnSpPr>
        <p:spPr>
          <a:xfrm rot="16200000" flipH="1" flipV="1">
            <a:off x="4529826" y="962726"/>
            <a:ext cx="72008" cy="6012668"/>
          </a:xfrm>
          <a:prstGeom prst="bentConnector4">
            <a:avLst>
              <a:gd name="adj1" fmla="val -317465"/>
              <a:gd name="adj2" fmla="val 99950"/>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B7D93F1C-67F6-C38C-0E4C-DAB1BDC53E3F}"/>
              </a:ext>
            </a:extLst>
          </p:cNvPr>
          <p:cNvSpPr/>
          <p:nvPr/>
        </p:nvSpPr>
        <p:spPr>
          <a:xfrm>
            <a:off x="1199456" y="4005064"/>
            <a:ext cx="792088" cy="504056"/>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5875148A-65FB-B3E3-A71B-8EB5A26ECE2B}"/>
              </a:ext>
            </a:extLst>
          </p:cNvPr>
          <p:cNvSpPr/>
          <p:nvPr/>
        </p:nvSpPr>
        <p:spPr>
          <a:xfrm>
            <a:off x="911424" y="4941168"/>
            <a:ext cx="576064" cy="4320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4" name="矩形 33">
            <a:extLst>
              <a:ext uri="{FF2B5EF4-FFF2-40B4-BE49-F238E27FC236}">
                <a16:creationId xmlns:a16="http://schemas.microsoft.com/office/drawing/2014/main" id="{DEAEF2C1-7DD9-1478-0537-3821093B1F0A}"/>
              </a:ext>
            </a:extLst>
          </p:cNvPr>
          <p:cNvSpPr/>
          <p:nvPr/>
        </p:nvSpPr>
        <p:spPr>
          <a:xfrm>
            <a:off x="5159896" y="5157192"/>
            <a:ext cx="936104" cy="4320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5379882E-2D2C-6DDC-7E96-DDADD7B2FF93}"/>
              </a:ext>
            </a:extLst>
          </p:cNvPr>
          <p:cNvSpPr txBox="1"/>
          <p:nvPr/>
        </p:nvSpPr>
        <p:spPr>
          <a:xfrm>
            <a:off x="3863752" y="3573016"/>
            <a:ext cx="1699504" cy="276999"/>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 平均值 和 標準差</a:t>
            </a:r>
          </a:p>
        </p:txBody>
      </p:sp>
      <p:sp>
        <p:nvSpPr>
          <p:cNvPr id="18" name="矩形: 圓角 17">
            <a:extLst>
              <a:ext uri="{FF2B5EF4-FFF2-40B4-BE49-F238E27FC236}">
                <a16:creationId xmlns:a16="http://schemas.microsoft.com/office/drawing/2014/main" id="{6536397D-48B2-4558-B8D0-08A37D99FB98}"/>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TW" altLang="en-US" sz="1200" b="1" dirty="0">
                <a:solidFill>
                  <a:srgbClr val="D8D8D8">
                    <a:lumMod val="10000"/>
                  </a:srgbClr>
                </a:solidFill>
                <a:latin typeface="微軟正黑體" panose="020B0604030504040204" pitchFamily="34" charset="-120"/>
                <a:ea typeface="微軟正黑體" panose="020B0604030504040204" pitchFamily="34" charset="-120"/>
              </a:rPr>
              <a:t>特徵工程</a:t>
            </a:r>
            <a:endParaRPr lang="en-US" altLang="zh-TW" sz="1200" b="1" dirty="0">
              <a:solidFill>
                <a:srgbClr val="D8D8D8">
                  <a:lumMod val="10000"/>
                </a:srgb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59905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lvl="0">
              <a:defRPr/>
            </a:pPr>
            <a:r>
              <a:rPr lang="en-US" altLang="zh-TW" sz="1200" dirty="0">
                <a:solidFill>
                  <a:srgbClr val="249DCE"/>
                </a:solidFill>
                <a:latin typeface="-apple-system"/>
              </a:rPr>
              <a:t>https://medium.com/@simranjeetsingh1497/the-ultimate-guide-to-machine-learning-from-eda-to-model-deployment-part-2-e56ac58785f8</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249DCE"/>
              </a:solidFill>
              <a:latin typeface="-apple-system"/>
              <a:ea typeface="新細明體" panose="02020500000000000000" pitchFamily="18" charset="-120"/>
            </a:endParaRPr>
          </a:p>
          <a:p>
            <a:pPr>
              <a:defRPr/>
            </a:pPr>
            <a:r>
              <a:rPr lang="zh-TW" altLang="en-US" sz="1200" dirty="0">
                <a:solidFill>
                  <a:srgbClr val="27292A"/>
                </a:solidFill>
                <a:latin typeface="-apple-system"/>
                <a:ea typeface="新細明體" panose="02020500000000000000" pitchFamily="18" charset="-120"/>
              </a:rPr>
              <a:t>離群值偵測</a:t>
            </a:r>
            <a:endParaRPr lang="en-US" altLang="zh-TW" sz="1200" dirty="0">
              <a:solidFill>
                <a:srgbClr val="27292A"/>
              </a:solidFill>
              <a:latin typeface="-apple-system"/>
              <a:ea typeface="新細明體" panose="02020500000000000000" pitchFamily="18" charset="-120"/>
            </a:endParaRPr>
          </a:p>
          <a:p>
            <a:pPr lvl="0">
              <a:defRPr/>
            </a:pPr>
            <a:r>
              <a:rPr lang="en-US" altLang="zh-TW" sz="1200" dirty="0">
                <a:solidFill>
                  <a:srgbClr val="249DCE"/>
                </a:solidFill>
                <a:latin typeface="-apple-system"/>
              </a:rPr>
              <a:t>https://www.analyticsvidhya.com/blog/2022/10/outliers-detection-using-iqr-z-score-lof-and-dbscan/</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575597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資料分割</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08AE1B1E-89B2-EC8A-39F2-3C33C5E8790E}"/>
              </a:ext>
            </a:extLst>
          </p:cNvPr>
          <p:cNvPicPr>
            <a:picLocks noChangeAspect="1"/>
          </p:cNvPicPr>
          <p:nvPr/>
        </p:nvPicPr>
        <p:blipFill rotWithShape="1">
          <a:blip r:embed="rId2"/>
          <a:srcRect l="1" t="9858" r="1184" b="4273"/>
          <a:stretch/>
        </p:blipFill>
        <p:spPr>
          <a:xfrm>
            <a:off x="167951" y="1502230"/>
            <a:ext cx="6176865" cy="3019293"/>
          </a:xfrm>
          <a:prstGeom prst="rect">
            <a:avLst/>
          </a:prstGeom>
        </p:spPr>
      </p:pic>
      <p:sp>
        <p:nvSpPr>
          <p:cNvPr id="10" name="文字方塊 9">
            <a:extLst>
              <a:ext uri="{FF2B5EF4-FFF2-40B4-BE49-F238E27FC236}">
                <a16:creationId xmlns:a16="http://schemas.microsoft.com/office/drawing/2014/main" id="{2D7BBD31-B09A-92E3-4574-F8A2BBC390EA}"/>
              </a:ext>
            </a:extLst>
          </p:cNvPr>
          <p:cNvSpPr txBox="1"/>
          <p:nvPr/>
        </p:nvSpPr>
        <p:spPr>
          <a:xfrm>
            <a:off x="652803" y="4887820"/>
            <a:ext cx="5244144"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訓練數據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段考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：用於在訓練過程中建立和擬合模型</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驗證數據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模擬考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：用於模型的超參數設定和調整</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測試數據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學測</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指考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：用於評估模型的性能 </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047E26F2-E901-4D10-A538-06B6DD08A6F9}"/>
              </a:ext>
            </a:extLst>
          </p:cNvPr>
          <p:cNvPicPr>
            <a:picLocks noChangeAspect="1"/>
          </p:cNvPicPr>
          <p:nvPr/>
        </p:nvPicPr>
        <p:blipFill>
          <a:blip r:embed="rId3"/>
          <a:stretch>
            <a:fillRect/>
          </a:stretch>
        </p:blipFill>
        <p:spPr>
          <a:xfrm>
            <a:off x="6288097" y="2024742"/>
            <a:ext cx="5477806" cy="3209350"/>
          </a:xfrm>
          <a:prstGeom prst="rect">
            <a:avLst/>
          </a:prstGeom>
        </p:spPr>
      </p:pic>
    </p:spTree>
    <p:extLst>
      <p:ext uri="{BB962C8B-B14F-4D97-AF65-F5344CB8AC3E}">
        <p14:creationId xmlns:p14="http://schemas.microsoft.com/office/powerpoint/2010/main" val="2081767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機器學習演算法速查表：設計工具- Azure Machine Learning | Microsoft Learn">
            <a:extLst>
              <a:ext uri="{FF2B5EF4-FFF2-40B4-BE49-F238E27FC236}">
                <a16:creationId xmlns:a16="http://schemas.microsoft.com/office/drawing/2014/main" id="{E550D495-93B0-40CC-86D1-C70EB5DD9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411" y="1018869"/>
            <a:ext cx="7904498" cy="5114954"/>
          </a:xfrm>
          <a:prstGeom prst="rect">
            <a:avLst/>
          </a:prstGeom>
          <a:noFill/>
          <a:extLst>
            <a:ext uri="{909E8E84-426E-40DD-AFC4-6F175D3DCCD1}">
              <a14:hiddenFill xmlns:a14="http://schemas.microsoft.com/office/drawing/2010/main">
                <a:solidFill>
                  <a:srgbClr val="FFFFFF"/>
                </a:solidFill>
              </a14:hiddenFill>
            </a:ext>
          </a:extLst>
        </p:spPr>
      </p:pic>
      <p:sp>
        <p:nvSpPr>
          <p:cNvPr id="5" name="標題 1">
            <a:extLst>
              <a:ext uri="{FF2B5EF4-FFF2-40B4-BE49-F238E27FC236}">
                <a16:creationId xmlns:a16="http://schemas.microsoft.com/office/drawing/2014/main" id="{9BD0916B-5D77-498F-9D8D-CE9B86244AC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挑選合適的機器學習演算法</a:t>
            </a:r>
          </a:p>
        </p:txBody>
      </p:sp>
      <p:sp>
        <p:nvSpPr>
          <p:cNvPr id="4" name="矩形 3">
            <a:extLst>
              <a:ext uri="{FF2B5EF4-FFF2-40B4-BE49-F238E27FC236}">
                <a16:creationId xmlns:a16="http://schemas.microsoft.com/office/drawing/2014/main" id="{FDA2A92F-8EBF-48F1-B7FE-2F11D466E70B}"/>
              </a:ext>
            </a:extLst>
          </p:cNvPr>
          <p:cNvSpPr/>
          <p:nvPr/>
        </p:nvSpPr>
        <p:spPr>
          <a:xfrm>
            <a:off x="8323973" y="1031858"/>
            <a:ext cx="3868027"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哪些問題適合機器學習</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這是</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，還是</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(What)</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分類</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這有什麼怪怪的嗎？</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(How)</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分類</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這有多少／這有幾個？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(Much/Many)</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回歸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成分為何？</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(Which)</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分群</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哪些問題不建議機器學習</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需求不明確</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常識性問題</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主觀性問題，且無確切標準答案</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954959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A0B02E6-EC3A-1E8B-1D3F-B0F97763B483}"/>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機器學習要訣</a:t>
            </a:r>
            <a:endPar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endParaRPr>
          </a:p>
        </p:txBody>
      </p:sp>
      <p:sp>
        <p:nvSpPr>
          <p:cNvPr id="11" name="TextBox 4">
            <a:extLst>
              <a:ext uri="{FF2B5EF4-FFF2-40B4-BE49-F238E27FC236}">
                <a16:creationId xmlns:a16="http://schemas.microsoft.com/office/drawing/2014/main" id="{C4C5E6EA-E658-7D98-0D9F-6DAC8D7B741D}"/>
              </a:ext>
            </a:extLst>
          </p:cNvPr>
          <p:cNvSpPr txBox="1"/>
          <p:nvPr/>
        </p:nvSpPr>
        <p:spPr>
          <a:xfrm>
            <a:off x="712718" y="1535608"/>
            <a:ext cx="5603759" cy="3778086"/>
          </a:xfrm>
          <a:prstGeom prst="rect">
            <a:avLst/>
          </a:prstGeom>
          <a:noFill/>
        </p:spPr>
        <p:txBody>
          <a:bodyPr wrap="square" rtlCol="0">
            <a:spAutoFit/>
          </a:bodyPr>
          <a:lstStyle/>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概論</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數學基礎</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資料處理</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模型介紹</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回歸模型</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分類模型</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聚類與降維</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模型選擇</a:t>
            </a:r>
            <a:r>
              <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&amp;</a:t>
            </a: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參數調教</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實戰應用</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2367448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E9D64768-9D6C-4350-AD09-C32ED99DDC2C}"/>
              </a:ext>
            </a:extLst>
          </p:cNvPr>
          <p:cNvGraphicFramePr>
            <a:graphicFrameLocks noGrp="1"/>
          </p:cNvGraphicFramePr>
          <p:nvPr>
            <p:extLst>
              <p:ext uri="{D42A27DB-BD31-4B8C-83A1-F6EECF244321}">
                <p14:modId xmlns:p14="http://schemas.microsoft.com/office/powerpoint/2010/main" val="3296042484"/>
              </p:ext>
            </p:extLst>
          </p:nvPr>
        </p:nvGraphicFramePr>
        <p:xfrm>
          <a:off x="1777998" y="957519"/>
          <a:ext cx="8729136" cy="5180412"/>
        </p:xfrm>
        <a:graphic>
          <a:graphicData uri="http://schemas.openxmlformats.org/drawingml/2006/table">
            <a:tbl>
              <a:tblPr/>
              <a:tblGrid>
                <a:gridCol w="1454856">
                  <a:extLst>
                    <a:ext uri="{9D8B030D-6E8A-4147-A177-3AD203B41FA5}">
                      <a16:colId xmlns:a16="http://schemas.microsoft.com/office/drawing/2014/main" val="690746523"/>
                    </a:ext>
                  </a:extLst>
                </a:gridCol>
                <a:gridCol w="1454856">
                  <a:extLst>
                    <a:ext uri="{9D8B030D-6E8A-4147-A177-3AD203B41FA5}">
                      <a16:colId xmlns:a16="http://schemas.microsoft.com/office/drawing/2014/main" val="1972910700"/>
                    </a:ext>
                  </a:extLst>
                </a:gridCol>
                <a:gridCol w="1454856">
                  <a:extLst>
                    <a:ext uri="{9D8B030D-6E8A-4147-A177-3AD203B41FA5}">
                      <a16:colId xmlns:a16="http://schemas.microsoft.com/office/drawing/2014/main" val="2256378099"/>
                    </a:ext>
                  </a:extLst>
                </a:gridCol>
                <a:gridCol w="1454856">
                  <a:extLst>
                    <a:ext uri="{9D8B030D-6E8A-4147-A177-3AD203B41FA5}">
                      <a16:colId xmlns:a16="http://schemas.microsoft.com/office/drawing/2014/main" val="2286796655"/>
                    </a:ext>
                  </a:extLst>
                </a:gridCol>
                <a:gridCol w="1454856">
                  <a:extLst>
                    <a:ext uri="{9D8B030D-6E8A-4147-A177-3AD203B41FA5}">
                      <a16:colId xmlns:a16="http://schemas.microsoft.com/office/drawing/2014/main" val="1170508422"/>
                    </a:ext>
                  </a:extLst>
                </a:gridCol>
                <a:gridCol w="1454856">
                  <a:extLst>
                    <a:ext uri="{9D8B030D-6E8A-4147-A177-3AD203B41FA5}">
                      <a16:colId xmlns:a16="http://schemas.microsoft.com/office/drawing/2014/main" val="893423891"/>
                    </a:ext>
                  </a:extLst>
                </a:gridCol>
              </a:tblGrid>
              <a:tr h="287515">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大寫</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小寫</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en-US" sz="2000" b="1" i="0" u="none" strike="noStrike" dirty="0">
                          <a:solidFill>
                            <a:srgbClr val="0D0D0D"/>
                          </a:solidFill>
                          <a:effectLst/>
                          <a:latin typeface="微軟正黑體" panose="020B0604030504040204" pitchFamily="34" charset="-120"/>
                          <a:ea typeface="微軟正黑體" panose="020B0604030504040204" pitchFamily="34" charset="-120"/>
                        </a:rPr>
                        <a:t>English</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發音</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中文名稱</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含義</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extLst>
                  <a:ext uri="{0D108BD9-81ED-4DB2-BD59-A6C34878D82A}">
                    <a16:rowId xmlns:a16="http://schemas.microsoft.com/office/drawing/2014/main" val="3359200009"/>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alpha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a:lf</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阿爾法</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0861788"/>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Β</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β</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beta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bet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貝塔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6558715"/>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Γ</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γ</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gamma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ga:m</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伽馬</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22628145"/>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Δ</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δ</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delta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delt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德爾塔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a:solidFill>
                            <a:srgbClr val="0D0D0D"/>
                          </a:solidFill>
                          <a:effectLst/>
                          <a:latin typeface="微軟正黑體" panose="020B0604030504040204" pitchFamily="34" charset="-120"/>
                          <a:ea typeface="微軟正黑體" panose="020B0604030504040204" pitchFamily="34" charset="-120"/>
                        </a:rPr>
                        <a:t>δ: </a:t>
                      </a: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偏差值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45531387"/>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Ε</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ε</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epsilon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ep'silon</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伊普西隆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5048105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Ζ</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ζ</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zeta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zat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截塔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83078498"/>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Η</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η</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eit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艾塔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47140008"/>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Θ</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θ</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theta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θ</a:t>
                      </a: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it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西塔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36396404"/>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Ι</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ι</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iota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aiot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約塔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61668731"/>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Κ</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κ</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kappa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kap</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卡帕</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799427"/>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λ</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lambda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lambd</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蘭布達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27732892"/>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mu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mju</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80363197"/>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nu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nju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紐</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2779852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xi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ksi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克西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ξ: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松弛變量</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3018793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omicron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omik'ron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奧密克戎</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66314138"/>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π</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π: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圓周率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0582270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Ρ</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ρ</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rho</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rou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6984720"/>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σ</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sigma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'sigma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西格瑪</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6384860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Τ</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τ</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tau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tau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套</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0129006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Υ</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υ</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upsilon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jup'silon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宇普西隆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9591711"/>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phi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fai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佛愛</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19894189"/>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chi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phai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51435026"/>
                  </a:ext>
                </a:extLst>
              </a:tr>
              <a:tr h="0">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Ψ</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ψ</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psi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psai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普西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28602745"/>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omega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o'miga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歐米伽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87539834"/>
                  </a:ext>
                </a:extLst>
              </a:tr>
            </a:tbl>
          </a:graphicData>
        </a:graphic>
      </p:graphicFrame>
      <p:sp>
        <p:nvSpPr>
          <p:cNvPr id="7" name="標題 1">
            <a:extLst>
              <a:ext uri="{FF2B5EF4-FFF2-40B4-BE49-F238E27FC236}">
                <a16:creationId xmlns:a16="http://schemas.microsoft.com/office/drawing/2014/main" id="{2770B925-D96E-4D2F-80C0-BBC9066ECF45}"/>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資料科學常用符號 </a:t>
            </a:r>
            <a:r>
              <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 </a:t>
            </a: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希臘字母表</a:t>
            </a:r>
            <a:endPar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endParaRPr>
          </a:p>
        </p:txBody>
      </p:sp>
    </p:spTree>
    <p:extLst>
      <p:ext uri="{BB962C8B-B14F-4D97-AF65-F5344CB8AC3E}">
        <p14:creationId xmlns:p14="http://schemas.microsoft.com/office/powerpoint/2010/main" val="2190701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441854" y="812800"/>
            <a:ext cx="4924473"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Agenda</a:t>
            </a:r>
            <a:endParaRPr kumimoji="0" lang="en-US" altLang="zh-TW" sz="2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70625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01</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59244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資料性質</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12" name="矩形 11">
            <a:extLst>
              <a:ext uri="{FF2B5EF4-FFF2-40B4-BE49-F238E27FC236}">
                <a16:creationId xmlns:a16="http://schemas.microsoft.com/office/drawing/2014/main" id="{EB339C87-5B3A-4A58-8F4A-563D4169B5FD}"/>
              </a:ext>
            </a:extLst>
          </p:cNvPr>
          <p:cNvSpPr/>
          <p:nvPr/>
        </p:nvSpPr>
        <p:spPr>
          <a:xfrm>
            <a:off x="4543574"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02</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13" name="標題 3">
            <a:extLst>
              <a:ext uri="{FF2B5EF4-FFF2-40B4-BE49-F238E27FC236}">
                <a16:creationId xmlns:a16="http://schemas.microsoft.com/office/drawing/2014/main" id="{342E34B9-7BE5-4EF1-A71A-2277D5BF8279}"/>
              </a:ext>
            </a:extLst>
          </p:cNvPr>
          <p:cNvSpPr txBox="1">
            <a:spLocks/>
          </p:cNvSpPr>
          <p:nvPr/>
        </p:nvSpPr>
        <p:spPr bwMode="auto">
          <a:xfrm>
            <a:off x="5429763"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資料分析</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2" name="矩形 1">
            <a:extLst>
              <a:ext uri="{FF2B5EF4-FFF2-40B4-BE49-F238E27FC236}">
                <a16:creationId xmlns:a16="http://schemas.microsoft.com/office/drawing/2014/main" id="{5BEA2E88-267D-F19E-7C33-A213C1A8DEA7}"/>
              </a:ext>
            </a:extLst>
          </p:cNvPr>
          <p:cNvSpPr/>
          <p:nvPr/>
        </p:nvSpPr>
        <p:spPr>
          <a:xfrm>
            <a:off x="793572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03</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4" name="標題 3">
            <a:extLst>
              <a:ext uri="{FF2B5EF4-FFF2-40B4-BE49-F238E27FC236}">
                <a16:creationId xmlns:a16="http://schemas.microsoft.com/office/drawing/2014/main" id="{9ED9E88A-EAFC-DC54-99FC-07293FC45DBC}"/>
              </a:ext>
            </a:extLst>
          </p:cNvPr>
          <p:cNvSpPr txBox="1">
            <a:spLocks/>
          </p:cNvSpPr>
          <p:nvPr/>
        </p:nvSpPr>
        <p:spPr bwMode="auto">
          <a:xfrm>
            <a:off x="882191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實戰注意事項</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709EF7A6-A2BD-859F-F657-5CA38BF33278}"/>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資料科學統計實務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Rectangle 3">
            <a:extLst>
              <a:ext uri="{FF2B5EF4-FFF2-40B4-BE49-F238E27FC236}">
                <a16:creationId xmlns:a16="http://schemas.microsoft.com/office/drawing/2014/main" id="{C9327F45-6C6A-EEBE-2624-5C38BC5CBA31}"/>
              </a:ext>
            </a:extLst>
          </p:cNvPr>
          <p:cNvSpPr txBox="1">
            <a:spLocks/>
          </p:cNvSpPr>
          <p:nvPr/>
        </p:nvSpPr>
        <p:spPr bwMode="auto">
          <a:xfrm>
            <a:off x="1105610" y="2153801"/>
            <a:ext cx="261088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資料量測</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隨機誤差</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抽樣方法論</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7" name="Rectangle 3">
            <a:extLst>
              <a:ext uri="{FF2B5EF4-FFF2-40B4-BE49-F238E27FC236}">
                <a16:creationId xmlns:a16="http://schemas.microsoft.com/office/drawing/2014/main" id="{6C24DCF9-0B77-920F-8FCF-37E3782395F0}"/>
              </a:ext>
            </a:extLst>
          </p:cNvPr>
          <p:cNvSpPr txBox="1">
            <a:spLocks/>
          </p:cNvSpPr>
          <p:nvPr/>
        </p:nvSpPr>
        <p:spPr bwMode="auto">
          <a:xfrm>
            <a:off x="4942931" y="2153801"/>
            <a:ext cx="403739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分析基本流程</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干擾因子 </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單變量分析</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變數關聯性</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多變量分析</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8" name="Rectangle 3">
            <a:extLst>
              <a:ext uri="{FF2B5EF4-FFF2-40B4-BE49-F238E27FC236}">
                <a16:creationId xmlns:a16="http://schemas.microsoft.com/office/drawing/2014/main" id="{A36F0C9D-2CDC-AF07-FCC8-949F15E49320}"/>
              </a:ext>
            </a:extLst>
          </p:cNvPr>
          <p:cNvSpPr txBox="1">
            <a:spLocks/>
          </p:cNvSpPr>
          <p:nvPr/>
        </p:nvSpPr>
        <p:spPr bwMode="auto">
          <a:xfrm>
            <a:off x="8360209" y="2153801"/>
            <a:ext cx="3376179"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解讀資料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運用資料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889318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D311E6D-BCD3-8964-FDFB-D82747DD910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032104" y="1711325"/>
            <a:ext cx="4401818" cy="4356438"/>
          </a:xfrm>
          <a:prstGeom prst="rect">
            <a:avLst/>
          </a:prstGeom>
        </p:spPr>
      </p:pic>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AI</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 </a:t>
            </a:r>
          </a:p>
        </p:txBody>
      </p:sp>
      <p:pic>
        <p:nvPicPr>
          <p:cNvPr id="5" name="圖片 4">
            <a:extLst>
              <a:ext uri="{FF2B5EF4-FFF2-40B4-BE49-F238E27FC236}">
                <a16:creationId xmlns:a16="http://schemas.microsoft.com/office/drawing/2014/main" id="{4B90C572-3AE6-6382-D5B4-40E6D0C36145}"/>
              </a:ext>
            </a:extLst>
          </p:cNvPr>
          <p:cNvPicPr>
            <a:picLocks noChangeAspect="1"/>
          </p:cNvPicPr>
          <p:nvPr/>
        </p:nvPicPr>
        <p:blipFill>
          <a:blip r:embed="rId4"/>
          <a:stretch>
            <a:fillRect/>
          </a:stretch>
        </p:blipFill>
        <p:spPr>
          <a:xfrm>
            <a:off x="911424" y="1599695"/>
            <a:ext cx="5472608" cy="3706714"/>
          </a:xfrm>
          <a:prstGeom prst="rect">
            <a:avLst/>
          </a:prstGeom>
        </p:spPr>
      </p:pic>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機器學習是實現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AI</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的一種方式，它只是一個眾多技術中的一個分支</a:t>
            </a:r>
          </a:p>
        </p:txBody>
      </p:sp>
      <p:sp>
        <p:nvSpPr>
          <p:cNvPr id="7" name="文字方塊 6">
            <a:extLst>
              <a:ext uri="{FF2B5EF4-FFF2-40B4-BE49-F238E27FC236}">
                <a16:creationId xmlns:a16="http://schemas.microsoft.com/office/drawing/2014/main" id="{0FC4A806-208C-4F53-1167-B64BFC0D2174}"/>
              </a:ext>
            </a:extLst>
          </p:cNvPr>
          <p:cNvSpPr txBox="1"/>
          <p:nvPr/>
        </p:nvSpPr>
        <p:spPr>
          <a:xfrm>
            <a:off x="1290125" y="5399715"/>
            <a:ext cx="5060432" cy="45948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訓練方式</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 監督、半監督、非監督、強化學習</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p:txBody>
      </p:sp>
      <p:cxnSp>
        <p:nvCxnSpPr>
          <p:cNvPr id="12" name="直線接點 11">
            <a:extLst>
              <a:ext uri="{FF2B5EF4-FFF2-40B4-BE49-F238E27FC236}">
                <a16:creationId xmlns:a16="http://schemas.microsoft.com/office/drawing/2014/main" id="{555FAD72-EAC8-4038-8B6E-625BAAD338F7}"/>
              </a:ext>
            </a:extLst>
          </p:cNvPr>
          <p:cNvCxnSpPr/>
          <p:nvPr/>
        </p:nvCxnSpPr>
        <p:spPr>
          <a:xfrm flipH="1">
            <a:off x="10219266" y="1820332"/>
            <a:ext cx="541866" cy="499534"/>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13" name="直線接點 12">
            <a:extLst>
              <a:ext uri="{FF2B5EF4-FFF2-40B4-BE49-F238E27FC236}">
                <a16:creationId xmlns:a16="http://schemas.microsoft.com/office/drawing/2014/main" id="{8914E0AB-DC84-4188-B217-F75434965D10}"/>
              </a:ext>
            </a:extLst>
          </p:cNvPr>
          <p:cNvCxnSpPr>
            <a:cxnSpLocks/>
          </p:cNvCxnSpPr>
          <p:nvPr/>
        </p:nvCxnSpPr>
        <p:spPr>
          <a:xfrm flipH="1">
            <a:off x="10117669" y="2980267"/>
            <a:ext cx="693687" cy="639496"/>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8" name="矩形: 圓角 7">
            <a:extLst>
              <a:ext uri="{FF2B5EF4-FFF2-40B4-BE49-F238E27FC236}">
                <a16:creationId xmlns:a16="http://schemas.microsoft.com/office/drawing/2014/main" id="{D0F74F81-218E-4E05-871D-AE585389014A}"/>
              </a:ext>
            </a:extLst>
          </p:cNvPr>
          <p:cNvSpPr/>
          <p:nvPr/>
        </p:nvSpPr>
        <p:spPr>
          <a:xfrm>
            <a:off x="10712146" y="1424852"/>
            <a:ext cx="1141188" cy="446281"/>
          </a:xfrm>
          <a:prstGeom prst="roundRect">
            <a:avLst>
              <a:gd name="adj" fmla="val 4086"/>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目標</a:t>
            </a:r>
          </a:p>
        </p:txBody>
      </p:sp>
      <p:sp>
        <p:nvSpPr>
          <p:cNvPr id="10" name="矩形: 圓角 9">
            <a:extLst>
              <a:ext uri="{FF2B5EF4-FFF2-40B4-BE49-F238E27FC236}">
                <a16:creationId xmlns:a16="http://schemas.microsoft.com/office/drawing/2014/main" id="{956A2DC9-67EF-44BF-AB43-1B717C933049}"/>
              </a:ext>
            </a:extLst>
          </p:cNvPr>
          <p:cNvSpPr/>
          <p:nvPr/>
        </p:nvSpPr>
        <p:spPr>
          <a:xfrm>
            <a:off x="10695214" y="2660985"/>
            <a:ext cx="1141188" cy="446281"/>
          </a:xfrm>
          <a:prstGeom prst="roundRect">
            <a:avLst>
              <a:gd name="adj" fmla="val 4086"/>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手段</a:t>
            </a:r>
          </a:p>
        </p:txBody>
      </p:sp>
    </p:spTree>
    <p:extLst>
      <p:ext uri="{BB962C8B-B14F-4D97-AF65-F5344CB8AC3E}">
        <p14:creationId xmlns:p14="http://schemas.microsoft.com/office/powerpoint/2010/main" val="3165406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62EB6BD2-8EB5-4C1E-94AC-5FCBBCC9D5E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dirty="0">
                <a:latin typeface="微軟正黑體" panose="020B0604030504040204" pitchFamily="34" charset="-120"/>
                <a:ea typeface="微軟正黑體" panose="020B0604030504040204" pitchFamily="34" charset="-120"/>
              </a:rPr>
              <a:t>常見深度學習框架及選用考量</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1BD1959C-F45D-4894-9626-F9570A4DB30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7" name="圖片 6">
            <a:extLst>
              <a:ext uri="{FF2B5EF4-FFF2-40B4-BE49-F238E27FC236}">
                <a16:creationId xmlns:a16="http://schemas.microsoft.com/office/drawing/2014/main" id="{345DB3C3-C4C1-4425-ADED-85AB84B2F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053" y="1434911"/>
            <a:ext cx="10282335" cy="4485298"/>
          </a:xfrm>
          <a:prstGeom prst="rect">
            <a:avLst/>
          </a:prstGeom>
        </p:spPr>
      </p:pic>
    </p:spTree>
    <p:extLst>
      <p:ext uri="{BB962C8B-B14F-4D97-AF65-F5344CB8AC3E}">
        <p14:creationId xmlns:p14="http://schemas.microsoft.com/office/powerpoint/2010/main" val="3266817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62EB6BD2-8EB5-4C1E-94AC-5FCBBCC9D5E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企業導入 </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AI</a:t>
            </a: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 挑戰</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1BD1959C-F45D-4894-9626-F9570A4DB30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橢圓 1">
            <a:extLst>
              <a:ext uri="{FF2B5EF4-FFF2-40B4-BE49-F238E27FC236}">
                <a16:creationId xmlns:a16="http://schemas.microsoft.com/office/drawing/2014/main" id="{EC05D6CD-BED4-428D-8389-84FF5A250EDA}"/>
              </a:ext>
            </a:extLst>
          </p:cNvPr>
          <p:cNvSpPr/>
          <p:nvPr/>
        </p:nvSpPr>
        <p:spPr>
          <a:xfrm>
            <a:off x="1595709" y="1887202"/>
            <a:ext cx="2201851" cy="2097417"/>
          </a:xfrm>
          <a:prstGeom prst="ellipse">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數據</a:t>
            </a:r>
          </a:p>
        </p:txBody>
      </p:sp>
      <p:sp>
        <p:nvSpPr>
          <p:cNvPr id="6" name="橢圓 5">
            <a:extLst>
              <a:ext uri="{FF2B5EF4-FFF2-40B4-BE49-F238E27FC236}">
                <a16:creationId xmlns:a16="http://schemas.microsoft.com/office/drawing/2014/main" id="{C6501F18-D28E-4BE9-B338-5E6F3A05E45B}"/>
              </a:ext>
            </a:extLst>
          </p:cNvPr>
          <p:cNvSpPr/>
          <p:nvPr/>
        </p:nvSpPr>
        <p:spPr>
          <a:xfrm>
            <a:off x="671979" y="3202991"/>
            <a:ext cx="2201851" cy="2097417"/>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算法</a:t>
            </a:r>
          </a:p>
        </p:txBody>
      </p:sp>
      <p:sp>
        <p:nvSpPr>
          <p:cNvPr id="7" name="橢圓 6">
            <a:extLst>
              <a:ext uri="{FF2B5EF4-FFF2-40B4-BE49-F238E27FC236}">
                <a16:creationId xmlns:a16="http://schemas.microsoft.com/office/drawing/2014/main" id="{30752FC4-6A9F-4C54-BB3F-499B3D838E53}"/>
              </a:ext>
            </a:extLst>
          </p:cNvPr>
          <p:cNvSpPr/>
          <p:nvPr/>
        </p:nvSpPr>
        <p:spPr>
          <a:xfrm>
            <a:off x="2534128" y="3169124"/>
            <a:ext cx="2201851" cy="2097417"/>
          </a:xfrm>
          <a:prstGeom prst="ellipse">
            <a:avLst/>
          </a:prstGeom>
          <a:solidFill>
            <a:schemeClr val="accent4">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算力</a:t>
            </a:r>
          </a:p>
        </p:txBody>
      </p:sp>
      <p:sp>
        <p:nvSpPr>
          <p:cNvPr id="8" name="矩形 7">
            <a:extLst>
              <a:ext uri="{FF2B5EF4-FFF2-40B4-BE49-F238E27FC236}">
                <a16:creationId xmlns:a16="http://schemas.microsoft.com/office/drawing/2014/main" id="{034642E9-FB3B-4A5E-B8CE-D3CCF56207D4}"/>
              </a:ext>
            </a:extLst>
          </p:cNvPr>
          <p:cNvSpPr/>
          <p:nvPr/>
        </p:nvSpPr>
        <p:spPr>
          <a:xfrm>
            <a:off x="5063412" y="2755651"/>
            <a:ext cx="6830009" cy="1477328"/>
          </a:xfrm>
          <a:prstGeom prst="rect">
            <a:avLst/>
          </a:prstGeom>
        </p:spPr>
        <p:txBody>
          <a:bodyPr wrap="square">
            <a:spAutoFit/>
          </a:bodyPr>
          <a:lstStyle/>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1.</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 定義問題：關注在企業的重要問題 </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a:t>
            </a:r>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2. Data</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：高品質數據、隱私問題。 </a:t>
            </a:r>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3. Train model</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model</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越來越複雜，數據量需求大，訓練成本高。 </a:t>
            </a:r>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4. </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部署：即時</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非即時，考慮計算成本。 </a:t>
            </a:r>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5. </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監控模型：模型和數據會因時間而改變。數據</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人為決策。</a:t>
            </a:r>
          </a:p>
        </p:txBody>
      </p:sp>
    </p:spTree>
    <p:extLst>
      <p:ext uri="{BB962C8B-B14F-4D97-AF65-F5344CB8AC3E}">
        <p14:creationId xmlns:p14="http://schemas.microsoft.com/office/powerpoint/2010/main" val="3782764768"/>
      </p:ext>
    </p:extLst>
  </p:cSld>
  <p:clrMapOvr>
    <a:masterClrMapping/>
  </p:clrMapOvr>
</p:sld>
</file>

<file path=ppt/theme/theme1.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Marketing Pitch - Rocketo">
      <a:dk1>
        <a:srgbClr val="737572"/>
      </a:dk1>
      <a:lt1>
        <a:srgbClr val="FFFFFF"/>
      </a:lt1>
      <a:dk2>
        <a:srgbClr val="445469"/>
      </a:dk2>
      <a:lt2>
        <a:srgbClr val="FFFFFF"/>
      </a:lt2>
      <a:accent1>
        <a:srgbClr val="249DCE"/>
      </a:accent1>
      <a:accent2>
        <a:srgbClr val="38ACC3"/>
      </a:accent2>
      <a:accent3>
        <a:srgbClr val="21B3A9"/>
      </a:accent3>
      <a:accent4>
        <a:srgbClr val="5FBD73"/>
      </a:accent4>
      <a:accent5>
        <a:srgbClr val="566986"/>
      </a:accent5>
      <a:accent6>
        <a:srgbClr val="D8D8D8"/>
      </a:accent6>
      <a:hlink>
        <a:srgbClr val="6DA4EC"/>
      </a:hlink>
      <a:folHlink>
        <a:srgbClr val="CF96EE"/>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1850</TotalTime>
  <Words>3148</Words>
  <Application>Microsoft Office PowerPoint</Application>
  <PresentationFormat>寬螢幕</PresentationFormat>
  <Paragraphs>569</Paragraphs>
  <Slides>34</Slides>
  <Notes>12</Notes>
  <HiddenSlides>0</HiddenSlides>
  <MMClips>0</MMClips>
  <ScaleCrop>false</ScaleCrop>
  <HeadingPairs>
    <vt:vector size="6" baseType="variant">
      <vt:variant>
        <vt:lpstr>使用字型</vt:lpstr>
      </vt:variant>
      <vt:variant>
        <vt:i4>14</vt:i4>
      </vt:variant>
      <vt:variant>
        <vt:lpstr>佈景主題</vt:lpstr>
      </vt:variant>
      <vt:variant>
        <vt:i4>2</vt:i4>
      </vt:variant>
      <vt:variant>
        <vt:lpstr>投影片標題</vt:lpstr>
      </vt:variant>
      <vt:variant>
        <vt:i4>34</vt:i4>
      </vt:variant>
    </vt:vector>
  </HeadingPairs>
  <TitlesOfParts>
    <vt:vector size="50" baseType="lpstr">
      <vt:lpstr>-apple-system</vt:lpstr>
      <vt:lpstr>Aptos</vt:lpstr>
      <vt:lpstr>Lato Light</vt:lpstr>
      <vt:lpstr>Microsoft JhengHei UI</vt:lpstr>
      <vt:lpstr>Microsoft YaHei</vt:lpstr>
      <vt:lpstr>Söhne</vt:lpstr>
      <vt:lpstr>source-serif-pro</vt:lpstr>
      <vt:lpstr>微軟正黑體</vt:lpstr>
      <vt:lpstr>Arial</vt:lpstr>
      <vt:lpstr>Calibri</vt:lpstr>
      <vt:lpstr>Calibri Light</vt:lpstr>
      <vt:lpstr>Centaur</vt:lpstr>
      <vt:lpstr>Century Gothic</vt:lpstr>
      <vt:lpstr>Wingdings</vt:lpstr>
      <vt:lpstr>1_Office 佈景主題</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翁維陽</dc:creator>
  <cp:lastModifiedBy>翁維陽</cp:lastModifiedBy>
  <cp:revision>58</cp:revision>
  <dcterms:created xsi:type="dcterms:W3CDTF">2024-05-02T01:43:41Z</dcterms:created>
  <dcterms:modified xsi:type="dcterms:W3CDTF">2024-05-06T10:47:03Z</dcterms:modified>
</cp:coreProperties>
</file>